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8"/>
  </p:notesMasterIdLst>
  <p:handoutMasterIdLst>
    <p:handoutMasterId r:id="rId59"/>
  </p:handoutMasterIdLst>
  <p:sldIdLst>
    <p:sldId id="256" r:id="rId5"/>
    <p:sldId id="394" r:id="rId6"/>
    <p:sldId id="324" r:id="rId7"/>
    <p:sldId id="372" r:id="rId8"/>
    <p:sldId id="263" r:id="rId9"/>
    <p:sldId id="411" r:id="rId10"/>
    <p:sldId id="412" r:id="rId11"/>
    <p:sldId id="410" r:id="rId12"/>
    <p:sldId id="334" r:id="rId13"/>
    <p:sldId id="393" r:id="rId14"/>
    <p:sldId id="327" r:id="rId15"/>
    <p:sldId id="383" r:id="rId16"/>
    <p:sldId id="384" r:id="rId17"/>
    <p:sldId id="386" r:id="rId18"/>
    <p:sldId id="337" r:id="rId19"/>
    <p:sldId id="375" r:id="rId20"/>
    <p:sldId id="385" r:id="rId21"/>
    <p:sldId id="326" r:id="rId22"/>
    <p:sldId id="404" r:id="rId23"/>
    <p:sldId id="305" r:id="rId24"/>
    <p:sldId id="304" r:id="rId25"/>
    <p:sldId id="306" r:id="rId26"/>
    <p:sldId id="329" r:id="rId27"/>
    <p:sldId id="405" r:id="rId28"/>
    <p:sldId id="416" r:id="rId29"/>
    <p:sldId id="418" r:id="rId30"/>
    <p:sldId id="419" r:id="rId31"/>
    <p:sldId id="417" r:id="rId32"/>
    <p:sldId id="400" r:id="rId33"/>
    <p:sldId id="401" r:id="rId34"/>
    <p:sldId id="402" r:id="rId35"/>
    <p:sldId id="395" r:id="rId36"/>
    <p:sldId id="339" r:id="rId37"/>
    <p:sldId id="369" r:id="rId38"/>
    <p:sldId id="343" r:id="rId39"/>
    <p:sldId id="366" r:id="rId40"/>
    <p:sldId id="365" r:id="rId41"/>
    <p:sldId id="421" r:id="rId42"/>
    <p:sldId id="370" r:id="rId43"/>
    <p:sldId id="396" r:id="rId44"/>
    <p:sldId id="331" r:id="rId45"/>
    <p:sldId id="407" r:id="rId46"/>
    <p:sldId id="389" r:id="rId47"/>
    <p:sldId id="333" r:id="rId48"/>
    <p:sldId id="373" r:id="rId49"/>
    <p:sldId id="380" r:id="rId50"/>
    <p:sldId id="320" r:id="rId51"/>
    <p:sldId id="368" r:id="rId52"/>
    <p:sldId id="397" r:id="rId53"/>
    <p:sldId id="422" r:id="rId54"/>
    <p:sldId id="423" r:id="rId55"/>
    <p:sldId id="338" r:id="rId56"/>
    <p:sldId id="420" r:id="rId57"/>
  </p:sldIdLst>
  <p:sldSz cx="9144000" cy="6858000" type="screen4x3"/>
  <p:notesSz cx="6858000" cy="177165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7489" autoAdjust="0"/>
  </p:normalViewPr>
  <p:slideViewPr>
    <p:cSldViewPr snapToGrid="0">
      <p:cViewPr varScale="1">
        <p:scale>
          <a:sx n="86" d="100"/>
          <a:sy n="86" d="100"/>
        </p:scale>
        <p:origin x="233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02E61D-A771-4F7C-80F5-40E8941F2032}"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9376DD19-0AA2-4500-AE57-A5848553D8B4}">
      <dgm:prSet/>
      <dgm:spPr/>
      <dgm:t>
        <a:bodyPr/>
        <a:lstStyle/>
        <a:p>
          <a:r>
            <a:rPr lang="en-US" dirty="0"/>
            <a:t>Year 1 – Care for the person and care within families </a:t>
          </a:r>
        </a:p>
      </dgm:t>
    </dgm:pt>
    <dgm:pt modelId="{AEA1A203-0612-4EE4-837E-5AAEFE0E169C}" type="parTrans" cxnId="{CED95851-199A-4CB4-A645-963A2D44B3C1}">
      <dgm:prSet/>
      <dgm:spPr/>
      <dgm:t>
        <a:bodyPr/>
        <a:lstStyle/>
        <a:p>
          <a:endParaRPr lang="en-US"/>
        </a:p>
      </dgm:t>
    </dgm:pt>
    <dgm:pt modelId="{E6ACE2E4-FFF1-4464-843B-D577AF13E2EF}" type="sibTrans" cxnId="{CED95851-199A-4CB4-A645-963A2D44B3C1}">
      <dgm:prSet/>
      <dgm:spPr/>
      <dgm:t>
        <a:bodyPr/>
        <a:lstStyle/>
        <a:p>
          <a:endParaRPr lang="en-US"/>
        </a:p>
      </dgm:t>
    </dgm:pt>
    <dgm:pt modelId="{68C1DD3C-E8BA-4DC1-9895-A8247450E112}">
      <dgm:prSet/>
      <dgm:spPr/>
      <dgm:t>
        <a:bodyPr/>
        <a:lstStyle/>
        <a:p>
          <a:r>
            <a:rPr lang="en-US"/>
            <a:t>Year 2 – Care within the GP Practice and care within communities </a:t>
          </a:r>
        </a:p>
      </dgm:t>
    </dgm:pt>
    <dgm:pt modelId="{AE7FBAE0-4416-42C7-B1C7-7EFF550D276C}" type="parTrans" cxnId="{BFF3C974-B21D-48D9-ACC4-6763B31D8F96}">
      <dgm:prSet/>
      <dgm:spPr/>
      <dgm:t>
        <a:bodyPr/>
        <a:lstStyle/>
        <a:p>
          <a:endParaRPr lang="en-US"/>
        </a:p>
      </dgm:t>
    </dgm:pt>
    <dgm:pt modelId="{B3301E50-20F9-48D8-97A9-DF1A85B16B9E}" type="sibTrans" cxnId="{BFF3C974-B21D-48D9-ACC4-6763B31D8F96}">
      <dgm:prSet/>
      <dgm:spPr/>
      <dgm:t>
        <a:bodyPr/>
        <a:lstStyle/>
        <a:p>
          <a:endParaRPr lang="en-US"/>
        </a:p>
      </dgm:t>
    </dgm:pt>
    <dgm:pt modelId="{EE1CED86-D96B-4948-8076-D48627015379}" type="pres">
      <dgm:prSet presAssocID="{C602E61D-A771-4F7C-80F5-40E8941F2032}" presName="hierChild1" presStyleCnt="0">
        <dgm:presLayoutVars>
          <dgm:chPref val="1"/>
          <dgm:dir/>
          <dgm:animOne val="branch"/>
          <dgm:animLvl val="lvl"/>
          <dgm:resizeHandles/>
        </dgm:presLayoutVars>
      </dgm:prSet>
      <dgm:spPr/>
    </dgm:pt>
    <dgm:pt modelId="{EC9610B3-4626-4939-A529-177A8BA551BB}" type="pres">
      <dgm:prSet presAssocID="{9376DD19-0AA2-4500-AE57-A5848553D8B4}" presName="hierRoot1" presStyleCnt="0"/>
      <dgm:spPr/>
    </dgm:pt>
    <dgm:pt modelId="{21164347-07FD-4F52-BB67-F0E8AD2BE60C}" type="pres">
      <dgm:prSet presAssocID="{9376DD19-0AA2-4500-AE57-A5848553D8B4}" presName="composite" presStyleCnt="0"/>
      <dgm:spPr/>
    </dgm:pt>
    <dgm:pt modelId="{BE5B6845-FED5-4233-A953-A79AE4B46D90}" type="pres">
      <dgm:prSet presAssocID="{9376DD19-0AA2-4500-AE57-A5848553D8B4}" presName="background" presStyleLbl="node0" presStyleIdx="0" presStyleCnt="2"/>
      <dgm:spPr/>
    </dgm:pt>
    <dgm:pt modelId="{8414BA9D-1B95-4166-AD67-8D0238F362AE}" type="pres">
      <dgm:prSet presAssocID="{9376DD19-0AA2-4500-AE57-A5848553D8B4}" presName="text" presStyleLbl="fgAcc0" presStyleIdx="0" presStyleCnt="2">
        <dgm:presLayoutVars>
          <dgm:chPref val="3"/>
        </dgm:presLayoutVars>
      </dgm:prSet>
      <dgm:spPr/>
    </dgm:pt>
    <dgm:pt modelId="{475AD37F-CC13-40AC-9CB8-8D93FD5F47BC}" type="pres">
      <dgm:prSet presAssocID="{9376DD19-0AA2-4500-AE57-A5848553D8B4}" presName="hierChild2" presStyleCnt="0"/>
      <dgm:spPr/>
    </dgm:pt>
    <dgm:pt modelId="{73F8741E-50C3-416F-A0E7-2A1F13214EA0}" type="pres">
      <dgm:prSet presAssocID="{68C1DD3C-E8BA-4DC1-9895-A8247450E112}" presName="hierRoot1" presStyleCnt="0"/>
      <dgm:spPr/>
    </dgm:pt>
    <dgm:pt modelId="{1A2CDB5D-05B1-4FB1-BD67-F14B36BD0B7A}" type="pres">
      <dgm:prSet presAssocID="{68C1DD3C-E8BA-4DC1-9895-A8247450E112}" presName="composite" presStyleCnt="0"/>
      <dgm:spPr/>
    </dgm:pt>
    <dgm:pt modelId="{F9D94924-A996-4C76-B21D-D7D69B4923AE}" type="pres">
      <dgm:prSet presAssocID="{68C1DD3C-E8BA-4DC1-9895-A8247450E112}" presName="background" presStyleLbl="node0" presStyleIdx="1" presStyleCnt="2"/>
      <dgm:spPr/>
    </dgm:pt>
    <dgm:pt modelId="{59AF295A-41FE-4719-89C4-27940ADCCC2B}" type="pres">
      <dgm:prSet presAssocID="{68C1DD3C-E8BA-4DC1-9895-A8247450E112}" presName="text" presStyleLbl="fgAcc0" presStyleIdx="1" presStyleCnt="2">
        <dgm:presLayoutVars>
          <dgm:chPref val="3"/>
        </dgm:presLayoutVars>
      </dgm:prSet>
      <dgm:spPr/>
    </dgm:pt>
    <dgm:pt modelId="{887E826C-4550-4F44-AE12-775F545EFB4A}" type="pres">
      <dgm:prSet presAssocID="{68C1DD3C-E8BA-4DC1-9895-A8247450E112}" presName="hierChild2" presStyleCnt="0"/>
      <dgm:spPr/>
    </dgm:pt>
  </dgm:ptLst>
  <dgm:cxnLst>
    <dgm:cxn modelId="{523CD723-2755-43FE-9FC3-6358F1CC6462}" type="presOf" srcId="{9376DD19-0AA2-4500-AE57-A5848553D8B4}" destId="{8414BA9D-1B95-4166-AD67-8D0238F362AE}" srcOrd="0" destOrd="0" presId="urn:microsoft.com/office/officeart/2005/8/layout/hierarchy1"/>
    <dgm:cxn modelId="{CED95851-199A-4CB4-A645-963A2D44B3C1}" srcId="{C602E61D-A771-4F7C-80F5-40E8941F2032}" destId="{9376DD19-0AA2-4500-AE57-A5848553D8B4}" srcOrd="0" destOrd="0" parTransId="{AEA1A203-0612-4EE4-837E-5AAEFE0E169C}" sibTransId="{E6ACE2E4-FFF1-4464-843B-D577AF13E2EF}"/>
    <dgm:cxn modelId="{BFF3C974-B21D-48D9-ACC4-6763B31D8F96}" srcId="{C602E61D-A771-4F7C-80F5-40E8941F2032}" destId="{68C1DD3C-E8BA-4DC1-9895-A8247450E112}" srcOrd="1" destOrd="0" parTransId="{AE7FBAE0-4416-42C7-B1C7-7EFF550D276C}" sibTransId="{B3301E50-20F9-48D8-97A9-DF1A85B16B9E}"/>
    <dgm:cxn modelId="{1001A1B8-3D0F-4568-A8AD-841067EA43A2}" type="presOf" srcId="{68C1DD3C-E8BA-4DC1-9895-A8247450E112}" destId="{59AF295A-41FE-4719-89C4-27940ADCCC2B}" srcOrd="0" destOrd="0" presId="urn:microsoft.com/office/officeart/2005/8/layout/hierarchy1"/>
    <dgm:cxn modelId="{51BA9DFB-84C4-4F30-953B-40849AD89E3C}" type="presOf" srcId="{C602E61D-A771-4F7C-80F5-40E8941F2032}" destId="{EE1CED86-D96B-4948-8076-D48627015379}" srcOrd="0" destOrd="0" presId="urn:microsoft.com/office/officeart/2005/8/layout/hierarchy1"/>
    <dgm:cxn modelId="{CEF3BE59-6F20-4210-8EA7-CE4008C4DDD9}" type="presParOf" srcId="{EE1CED86-D96B-4948-8076-D48627015379}" destId="{EC9610B3-4626-4939-A529-177A8BA551BB}" srcOrd="0" destOrd="0" presId="urn:microsoft.com/office/officeart/2005/8/layout/hierarchy1"/>
    <dgm:cxn modelId="{FEACFCEE-F29D-48DB-81F3-6F644EE1EDC7}" type="presParOf" srcId="{EC9610B3-4626-4939-A529-177A8BA551BB}" destId="{21164347-07FD-4F52-BB67-F0E8AD2BE60C}" srcOrd="0" destOrd="0" presId="urn:microsoft.com/office/officeart/2005/8/layout/hierarchy1"/>
    <dgm:cxn modelId="{73777F55-ECE9-4DC9-990F-7021083C80DE}" type="presParOf" srcId="{21164347-07FD-4F52-BB67-F0E8AD2BE60C}" destId="{BE5B6845-FED5-4233-A953-A79AE4B46D90}" srcOrd="0" destOrd="0" presId="urn:microsoft.com/office/officeart/2005/8/layout/hierarchy1"/>
    <dgm:cxn modelId="{5C745F1E-9F79-4624-A091-07CDBA0CB45B}" type="presParOf" srcId="{21164347-07FD-4F52-BB67-F0E8AD2BE60C}" destId="{8414BA9D-1B95-4166-AD67-8D0238F362AE}" srcOrd="1" destOrd="0" presId="urn:microsoft.com/office/officeart/2005/8/layout/hierarchy1"/>
    <dgm:cxn modelId="{5A5765E8-A4C1-4F43-8C63-89949392C185}" type="presParOf" srcId="{EC9610B3-4626-4939-A529-177A8BA551BB}" destId="{475AD37F-CC13-40AC-9CB8-8D93FD5F47BC}" srcOrd="1" destOrd="0" presId="urn:microsoft.com/office/officeart/2005/8/layout/hierarchy1"/>
    <dgm:cxn modelId="{DEE9C13D-4859-4722-8FBD-4F87C9192C75}" type="presParOf" srcId="{EE1CED86-D96B-4948-8076-D48627015379}" destId="{73F8741E-50C3-416F-A0E7-2A1F13214EA0}" srcOrd="1" destOrd="0" presId="urn:microsoft.com/office/officeart/2005/8/layout/hierarchy1"/>
    <dgm:cxn modelId="{EABCE4AA-22B0-4C48-9F85-3DB9F0983888}" type="presParOf" srcId="{73F8741E-50C3-416F-A0E7-2A1F13214EA0}" destId="{1A2CDB5D-05B1-4FB1-BD67-F14B36BD0B7A}" srcOrd="0" destOrd="0" presId="urn:microsoft.com/office/officeart/2005/8/layout/hierarchy1"/>
    <dgm:cxn modelId="{AC60B0DA-9322-4C43-8D77-21BB476A4269}" type="presParOf" srcId="{1A2CDB5D-05B1-4FB1-BD67-F14B36BD0B7A}" destId="{F9D94924-A996-4C76-B21D-D7D69B4923AE}" srcOrd="0" destOrd="0" presId="urn:microsoft.com/office/officeart/2005/8/layout/hierarchy1"/>
    <dgm:cxn modelId="{91912CA6-7B8A-4869-90AA-5D2A4B2D3A34}" type="presParOf" srcId="{1A2CDB5D-05B1-4FB1-BD67-F14B36BD0B7A}" destId="{59AF295A-41FE-4719-89C4-27940ADCCC2B}" srcOrd="1" destOrd="0" presId="urn:microsoft.com/office/officeart/2005/8/layout/hierarchy1"/>
    <dgm:cxn modelId="{E9A29FF4-A95F-487F-8FEE-C936B65DA6A8}" type="presParOf" srcId="{73F8741E-50C3-416F-A0E7-2A1F13214EA0}" destId="{887E826C-4550-4F44-AE12-775F545EFB4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5B6845-FED5-4233-A953-A79AE4B46D90}">
      <dsp:nvSpPr>
        <dsp:cNvPr id="0" name=""/>
        <dsp:cNvSpPr/>
      </dsp:nvSpPr>
      <dsp:spPr>
        <a:xfrm>
          <a:off x="1057802" y="520"/>
          <a:ext cx="2571297" cy="16327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14BA9D-1B95-4166-AD67-8D0238F362AE}">
      <dsp:nvSpPr>
        <dsp:cNvPr id="0" name=""/>
        <dsp:cNvSpPr/>
      </dsp:nvSpPr>
      <dsp:spPr>
        <a:xfrm>
          <a:off x="1343502" y="271935"/>
          <a:ext cx="2571297" cy="163277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Year 1 – Care for the person and care within families </a:t>
          </a:r>
        </a:p>
      </dsp:txBody>
      <dsp:txXfrm>
        <a:off x="1391324" y="319757"/>
        <a:ext cx="2475653" cy="1537130"/>
      </dsp:txXfrm>
    </dsp:sp>
    <dsp:sp modelId="{F9D94924-A996-4C76-B21D-D7D69B4923AE}">
      <dsp:nvSpPr>
        <dsp:cNvPr id="0" name=""/>
        <dsp:cNvSpPr/>
      </dsp:nvSpPr>
      <dsp:spPr>
        <a:xfrm>
          <a:off x="4200499" y="520"/>
          <a:ext cx="2571297" cy="16327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AF295A-41FE-4719-89C4-27940ADCCC2B}">
      <dsp:nvSpPr>
        <dsp:cNvPr id="0" name=""/>
        <dsp:cNvSpPr/>
      </dsp:nvSpPr>
      <dsp:spPr>
        <a:xfrm>
          <a:off x="4486199" y="271935"/>
          <a:ext cx="2571297" cy="163277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Year 2 – Care within the GP Practice and care within communities </a:t>
          </a:r>
        </a:p>
      </dsp:txBody>
      <dsp:txXfrm>
        <a:off x="4534021" y="319757"/>
        <a:ext cx="2475653" cy="153713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7636" y="0"/>
            <a:ext cx="2951163" cy="498852"/>
          </a:xfrm>
          <a:prstGeom prst="rect">
            <a:avLst/>
          </a:prstGeom>
        </p:spPr>
        <p:txBody>
          <a:bodyPr vert="horz" lIns="91440" tIns="45720" rIns="91440" bIns="45720" rtlCol="0"/>
          <a:lstStyle>
            <a:lvl1pPr algn="r">
              <a:defRPr sz="1200"/>
            </a:lvl1pPr>
          </a:lstStyle>
          <a:p>
            <a:fld id="{2FDA02B1-BDDC-46C0-8EE9-8E956C2E80E5}" type="datetimeFigureOut">
              <a:rPr lang="en-GB" smtClean="0"/>
              <a:t>17/01/2025</a:t>
            </a:fld>
            <a:endParaRPr lang="en-GB"/>
          </a:p>
        </p:txBody>
      </p:sp>
      <p:sp>
        <p:nvSpPr>
          <p:cNvPr id="4" name="Footer Placeholder 3"/>
          <p:cNvSpPr>
            <a:spLocks noGrp="1"/>
          </p:cNvSpPr>
          <p:nvPr>
            <p:ph type="ftr" sz="quarter" idx="2"/>
          </p:nvPr>
        </p:nvSpPr>
        <p:spPr>
          <a:xfrm>
            <a:off x="0" y="9443662"/>
            <a:ext cx="2951163" cy="49885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7636" y="9443662"/>
            <a:ext cx="2951163" cy="498851"/>
          </a:xfrm>
          <a:prstGeom prst="rect">
            <a:avLst/>
          </a:prstGeom>
        </p:spPr>
        <p:txBody>
          <a:bodyPr vert="horz" lIns="91440" tIns="45720" rIns="91440" bIns="45720" rtlCol="0" anchor="b"/>
          <a:lstStyle>
            <a:lvl1pPr algn="r">
              <a:defRPr sz="1200"/>
            </a:lvl1pPr>
          </a:lstStyle>
          <a:p>
            <a:fld id="{7EA40370-60C3-42B0-90F5-8ECCF6C0F750}" type="slidenum">
              <a:rPr lang="en-GB" smtClean="0"/>
              <a:t>‹#›</a:t>
            </a:fld>
            <a:endParaRPr lang="en-GB"/>
          </a:p>
        </p:txBody>
      </p:sp>
    </p:spTree>
    <p:extLst>
      <p:ext uri="{BB962C8B-B14F-4D97-AF65-F5344CB8AC3E}">
        <p14:creationId xmlns:p14="http://schemas.microsoft.com/office/powerpoint/2010/main" val="530348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2404F5-B45D-4E3E-B4E2-7B102BB0F313}"/>
              </a:ext>
            </a:extLst>
          </p:cNvPr>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a:extLst>
              <a:ext uri="{FF2B5EF4-FFF2-40B4-BE49-F238E27FC236}">
                <a16:creationId xmlns:a16="http://schemas.microsoft.com/office/drawing/2014/main" id="{B91A94B5-6A23-4A2C-A49E-F052009313A7}"/>
              </a:ext>
            </a:extLst>
          </p:cNvPr>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pPr>
              <a:defRPr/>
            </a:pPr>
            <a:fld id="{71D77246-7165-4981-9395-931A61063FC2}" type="datetimeFigureOut">
              <a:rPr lang="en-GB"/>
              <a:pPr>
                <a:defRPr/>
              </a:pPr>
              <a:t>17/01/2025</a:t>
            </a:fld>
            <a:endParaRPr lang="en-GB"/>
          </a:p>
        </p:txBody>
      </p:sp>
      <p:sp>
        <p:nvSpPr>
          <p:cNvPr id="4" name="Slide Image Placeholder 3">
            <a:extLst>
              <a:ext uri="{FF2B5EF4-FFF2-40B4-BE49-F238E27FC236}">
                <a16:creationId xmlns:a16="http://schemas.microsoft.com/office/drawing/2014/main" id="{5FB67395-29BD-4B63-986E-BC6EAA7333FC}"/>
              </a:ext>
            </a:extLst>
          </p:cNvPr>
          <p:cNvSpPr>
            <a:spLocks noGrp="1" noRot="1" noChangeAspect="1"/>
          </p:cNvSpPr>
          <p:nvPr>
            <p:ph type="sldImg" idx="2"/>
          </p:nvPr>
        </p:nvSpPr>
        <p:spPr>
          <a:xfrm>
            <a:off x="1168400" y="1243013"/>
            <a:ext cx="4473575" cy="3355975"/>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B940249A-478E-41D7-82CD-581A69C424AC}"/>
              </a:ext>
            </a:extLst>
          </p:cNvPr>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27EADFD7-4B05-43C8-9D62-526D14C7036A}"/>
              </a:ext>
            </a:extLst>
          </p:cNvPr>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a:extLst>
              <a:ext uri="{FF2B5EF4-FFF2-40B4-BE49-F238E27FC236}">
                <a16:creationId xmlns:a16="http://schemas.microsoft.com/office/drawing/2014/main" id="{06F9BAF3-4AD6-432A-B3CB-536FE1B13EE8}"/>
              </a:ext>
            </a:extLst>
          </p:cNvPr>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pPr>
              <a:defRPr/>
            </a:pPr>
            <a:fld id="{C68BC156-4F88-4D55-A56D-C5A44F33F6F5}"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2000" i="0" baseline="0" dirty="0"/>
          </a:p>
        </p:txBody>
      </p:sp>
      <p:sp>
        <p:nvSpPr>
          <p:cNvPr id="4" name="Slide Number Placeholder 3"/>
          <p:cNvSpPr>
            <a:spLocks noGrp="1"/>
          </p:cNvSpPr>
          <p:nvPr>
            <p:ph type="sldNum" sz="quarter" idx="5"/>
          </p:nvPr>
        </p:nvSpPr>
        <p:spPr/>
        <p:txBody>
          <a:bodyPr/>
          <a:lstStyle/>
          <a:p>
            <a:pPr>
              <a:defRPr/>
            </a:pPr>
            <a:fld id="{C68BC156-4F88-4D55-A56D-C5A44F33F6F5}" type="slidenum">
              <a:rPr lang="en-GB" smtClean="0"/>
              <a:pPr>
                <a:defRPr/>
              </a:pPr>
              <a:t>1</a:t>
            </a:fld>
            <a:endParaRPr lang="en-GB"/>
          </a:p>
        </p:txBody>
      </p:sp>
    </p:spTree>
    <p:extLst>
      <p:ext uri="{BB962C8B-B14F-4D97-AF65-F5344CB8AC3E}">
        <p14:creationId xmlns:p14="http://schemas.microsoft.com/office/powerpoint/2010/main" val="957458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effectLst/>
                <a:latin typeface="Calibri" panose="020F0502020204030204" pitchFamily="34" charset="0"/>
              </a:rPr>
              <a:t> </a:t>
            </a:r>
            <a:endParaRPr lang="en-US" b="0" i="0" u="none" strike="noStrike" dirty="0">
              <a:effectLst/>
              <a:latin typeface="Segoe UI" panose="020B0502040204020203" pitchFamily="34" charset="0"/>
            </a:endParaRPr>
          </a:p>
          <a:p>
            <a:pPr algn="l" rtl="0" fontAlgn="base"/>
            <a:r>
              <a:rPr lang="en-US" sz="1800" b="0" i="0" u="none" strike="noStrike" dirty="0">
                <a:effectLst/>
                <a:latin typeface="Calibri" panose="020F0502020204030204" pitchFamily="34" charset="0"/>
              </a:rPr>
              <a:t>  </a:t>
            </a:r>
            <a:endParaRPr lang="en-US" b="0" i="0" u="none" strike="noStrike" dirty="0">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C68BC156-4F88-4D55-A56D-C5A44F33F6F5}" type="slidenum">
              <a:rPr lang="en-GB" smtClean="0"/>
              <a:pPr>
                <a:defRPr/>
              </a:pPr>
              <a:t>12</a:t>
            </a:fld>
            <a:endParaRPr lang="en-GB"/>
          </a:p>
        </p:txBody>
      </p:sp>
    </p:spTree>
    <p:extLst>
      <p:ext uri="{BB962C8B-B14F-4D97-AF65-F5344CB8AC3E}">
        <p14:creationId xmlns:p14="http://schemas.microsoft.com/office/powerpoint/2010/main" val="916513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a:p>
            <a:endParaRPr lang="en-GB" dirty="0"/>
          </a:p>
          <a:p>
            <a:endParaRPr lang="en-GB" dirty="0">
              <a:cs typeface="Calibri"/>
            </a:endParaRPr>
          </a:p>
        </p:txBody>
      </p:sp>
      <p:sp>
        <p:nvSpPr>
          <p:cNvPr id="4" name="Slide Number Placeholder 3"/>
          <p:cNvSpPr>
            <a:spLocks noGrp="1"/>
          </p:cNvSpPr>
          <p:nvPr>
            <p:ph type="sldNum" sz="quarter" idx="10"/>
          </p:nvPr>
        </p:nvSpPr>
        <p:spPr/>
        <p:txBody>
          <a:bodyPr/>
          <a:lstStyle/>
          <a:p>
            <a:pPr>
              <a:defRPr/>
            </a:pPr>
            <a:fld id="{C68BC156-4F88-4D55-A56D-C5A44F33F6F5}" type="slidenum">
              <a:rPr lang="en-GB" smtClean="0"/>
              <a:pPr>
                <a:defRPr/>
              </a:pPr>
              <a:t>13</a:t>
            </a:fld>
            <a:endParaRPr lang="en-GB"/>
          </a:p>
        </p:txBody>
      </p:sp>
    </p:spTree>
    <p:extLst>
      <p:ext uri="{BB962C8B-B14F-4D97-AF65-F5344CB8AC3E}">
        <p14:creationId xmlns:p14="http://schemas.microsoft.com/office/powerpoint/2010/main" val="2407503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68BC156-4F88-4D55-A56D-C5A44F33F6F5}" type="slidenum">
              <a:rPr lang="en-GB" smtClean="0"/>
              <a:pPr>
                <a:defRPr/>
              </a:pPr>
              <a:t>14</a:t>
            </a:fld>
            <a:endParaRPr lang="en-GB"/>
          </a:p>
        </p:txBody>
      </p:sp>
    </p:spTree>
    <p:extLst>
      <p:ext uri="{BB962C8B-B14F-4D97-AF65-F5344CB8AC3E}">
        <p14:creationId xmlns:p14="http://schemas.microsoft.com/office/powerpoint/2010/main" val="2996301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68BC156-4F88-4D55-A56D-C5A44F33F6F5}" type="slidenum">
              <a:rPr lang="en-GB" smtClean="0"/>
              <a:pPr>
                <a:defRPr/>
              </a:pPr>
              <a:t>15</a:t>
            </a:fld>
            <a:endParaRPr lang="en-GB"/>
          </a:p>
        </p:txBody>
      </p:sp>
    </p:spTree>
    <p:extLst>
      <p:ext uri="{BB962C8B-B14F-4D97-AF65-F5344CB8AC3E}">
        <p14:creationId xmlns:p14="http://schemas.microsoft.com/office/powerpoint/2010/main" val="369669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68BC156-4F88-4D55-A56D-C5A44F33F6F5}" type="slidenum">
              <a:rPr lang="en-GB" smtClean="0"/>
              <a:pPr>
                <a:defRPr/>
              </a:pPr>
              <a:t>16</a:t>
            </a:fld>
            <a:endParaRPr lang="en-GB"/>
          </a:p>
        </p:txBody>
      </p:sp>
    </p:spTree>
    <p:extLst>
      <p:ext uri="{BB962C8B-B14F-4D97-AF65-F5344CB8AC3E}">
        <p14:creationId xmlns:p14="http://schemas.microsoft.com/office/powerpoint/2010/main" val="3748344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A6A1A8-55F5-4029-8FFA-68A9FBDB6707}" type="slidenum">
              <a:rPr lang="en-GB" smtClean="0"/>
              <a:t>17</a:t>
            </a:fld>
            <a:endParaRPr lang="en-GB"/>
          </a:p>
        </p:txBody>
      </p:sp>
    </p:spTree>
    <p:extLst>
      <p:ext uri="{BB962C8B-B14F-4D97-AF65-F5344CB8AC3E}">
        <p14:creationId xmlns:p14="http://schemas.microsoft.com/office/powerpoint/2010/main" val="1141690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a:p>
            <a:r>
              <a:rPr lang="en-GB" i="0" dirty="0"/>
              <a:t>Password</a:t>
            </a:r>
            <a:r>
              <a:rPr lang="en-GB" i="0" baseline="0" dirty="0"/>
              <a:t> – COVID19</a:t>
            </a:r>
          </a:p>
        </p:txBody>
      </p:sp>
      <p:sp>
        <p:nvSpPr>
          <p:cNvPr id="4" name="Slide Number Placeholder 3"/>
          <p:cNvSpPr>
            <a:spLocks noGrp="1"/>
          </p:cNvSpPr>
          <p:nvPr>
            <p:ph type="sldNum" sz="quarter" idx="10"/>
          </p:nvPr>
        </p:nvSpPr>
        <p:spPr/>
        <p:txBody>
          <a:bodyPr/>
          <a:lstStyle/>
          <a:p>
            <a:pPr>
              <a:defRPr/>
            </a:pPr>
            <a:fld id="{C68BC156-4F88-4D55-A56D-C5A44F33F6F5}" type="slidenum">
              <a:rPr lang="en-GB" smtClean="0"/>
              <a:pPr>
                <a:defRPr/>
              </a:pPr>
              <a:t>18</a:t>
            </a:fld>
            <a:endParaRPr lang="en-GB"/>
          </a:p>
        </p:txBody>
      </p:sp>
    </p:spTree>
    <p:extLst>
      <p:ext uri="{BB962C8B-B14F-4D97-AF65-F5344CB8AC3E}">
        <p14:creationId xmlns:p14="http://schemas.microsoft.com/office/powerpoint/2010/main" val="2603285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10"/>
          </p:nvPr>
        </p:nvSpPr>
        <p:spPr/>
        <p:txBody>
          <a:bodyPr/>
          <a:lstStyle/>
          <a:p>
            <a:pPr>
              <a:defRPr/>
            </a:pPr>
            <a:fld id="{C68BC156-4F88-4D55-A56D-C5A44F33F6F5}" type="slidenum">
              <a:rPr lang="en-GB" smtClean="0"/>
              <a:pPr>
                <a:defRPr/>
              </a:pPr>
              <a:t>20</a:t>
            </a:fld>
            <a:endParaRPr lang="en-GB"/>
          </a:p>
        </p:txBody>
      </p:sp>
    </p:spTree>
    <p:extLst>
      <p:ext uri="{BB962C8B-B14F-4D97-AF65-F5344CB8AC3E}">
        <p14:creationId xmlns:p14="http://schemas.microsoft.com/office/powerpoint/2010/main" val="3473266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Calibri"/>
              <a:cs typeface="Calibri"/>
            </a:endParaRPr>
          </a:p>
        </p:txBody>
      </p:sp>
      <p:sp>
        <p:nvSpPr>
          <p:cNvPr id="4" name="Slide Number Placeholder 3"/>
          <p:cNvSpPr>
            <a:spLocks noGrp="1"/>
          </p:cNvSpPr>
          <p:nvPr>
            <p:ph type="sldNum" sz="quarter" idx="10"/>
          </p:nvPr>
        </p:nvSpPr>
        <p:spPr/>
        <p:txBody>
          <a:bodyPr/>
          <a:lstStyle/>
          <a:p>
            <a:pPr>
              <a:defRPr/>
            </a:pPr>
            <a:fld id="{C68BC156-4F88-4D55-A56D-C5A44F33F6F5}" type="slidenum">
              <a:rPr lang="en-GB" smtClean="0"/>
              <a:pPr>
                <a:defRPr/>
              </a:pPr>
              <a:t>21</a:t>
            </a:fld>
            <a:endParaRPr lang="en-GB"/>
          </a:p>
        </p:txBody>
      </p:sp>
    </p:spTree>
    <p:extLst>
      <p:ext uri="{BB962C8B-B14F-4D97-AF65-F5344CB8AC3E}">
        <p14:creationId xmlns:p14="http://schemas.microsoft.com/office/powerpoint/2010/main" val="1996483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68BC156-4F88-4D55-A56D-C5A44F33F6F5}" type="slidenum">
              <a:rPr lang="en-GB" smtClean="0"/>
              <a:pPr>
                <a:defRPr/>
              </a:pPr>
              <a:t>22</a:t>
            </a:fld>
            <a:endParaRPr lang="en-GB"/>
          </a:p>
        </p:txBody>
      </p:sp>
    </p:spTree>
    <p:extLst>
      <p:ext uri="{BB962C8B-B14F-4D97-AF65-F5344CB8AC3E}">
        <p14:creationId xmlns:p14="http://schemas.microsoft.com/office/powerpoint/2010/main" val="2775340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68BC156-4F88-4D55-A56D-C5A44F33F6F5}" type="slidenum">
              <a:rPr lang="en-GB" smtClean="0"/>
              <a:pPr>
                <a:defRPr/>
              </a:pPr>
              <a:t>2</a:t>
            </a:fld>
            <a:endParaRPr lang="en-GB"/>
          </a:p>
        </p:txBody>
      </p:sp>
    </p:spTree>
    <p:extLst>
      <p:ext uri="{BB962C8B-B14F-4D97-AF65-F5344CB8AC3E}">
        <p14:creationId xmlns:p14="http://schemas.microsoft.com/office/powerpoint/2010/main" val="1046433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68BC156-4F88-4D55-A56D-C5A44F33F6F5}" type="slidenum">
              <a:rPr lang="en-GB" smtClean="0"/>
              <a:pPr>
                <a:defRPr/>
              </a:pPr>
              <a:t>23</a:t>
            </a:fld>
            <a:endParaRPr lang="en-GB"/>
          </a:p>
        </p:txBody>
      </p:sp>
    </p:spTree>
    <p:extLst>
      <p:ext uri="{BB962C8B-B14F-4D97-AF65-F5344CB8AC3E}">
        <p14:creationId xmlns:p14="http://schemas.microsoft.com/office/powerpoint/2010/main" val="14884160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68BC156-4F88-4D55-A56D-C5A44F33F6F5}" type="slidenum">
              <a:rPr lang="en-GB" smtClean="0"/>
              <a:pPr>
                <a:defRPr/>
              </a:pPr>
              <a:t>24</a:t>
            </a:fld>
            <a:endParaRPr lang="en-GB"/>
          </a:p>
        </p:txBody>
      </p:sp>
    </p:spTree>
    <p:extLst>
      <p:ext uri="{BB962C8B-B14F-4D97-AF65-F5344CB8AC3E}">
        <p14:creationId xmlns:p14="http://schemas.microsoft.com/office/powerpoint/2010/main" val="495364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68BC156-4F88-4D55-A56D-C5A44F33F6F5}" type="slidenum">
              <a:rPr lang="en-GB" smtClean="0"/>
              <a:pPr>
                <a:defRPr/>
              </a:pPr>
              <a:t>25</a:t>
            </a:fld>
            <a:endParaRPr lang="en-GB"/>
          </a:p>
        </p:txBody>
      </p:sp>
    </p:spTree>
    <p:extLst>
      <p:ext uri="{BB962C8B-B14F-4D97-AF65-F5344CB8AC3E}">
        <p14:creationId xmlns:p14="http://schemas.microsoft.com/office/powerpoint/2010/main" val="4402732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endParaRPr lang="en-GB" sz="1800" b="0" i="0" u="none" strike="noStrike" dirty="0">
              <a:solidFill>
                <a:srgbClr val="000000"/>
              </a:solidFill>
              <a:effectLst/>
              <a:latin typeface="Aptos" panose="020B0004020202020204" pitchFamily="34" charset="0"/>
            </a:endParaRPr>
          </a:p>
        </p:txBody>
      </p:sp>
      <p:sp>
        <p:nvSpPr>
          <p:cNvPr id="4" name="Slide Number Placeholder 3"/>
          <p:cNvSpPr>
            <a:spLocks noGrp="1"/>
          </p:cNvSpPr>
          <p:nvPr>
            <p:ph type="sldNum" sz="quarter" idx="10"/>
          </p:nvPr>
        </p:nvSpPr>
        <p:spPr/>
        <p:txBody>
          <a:bodyPr/>
          <a:lstStyle/>
          <a:p>
            <a:pPr>
              <a:defRPr/>
            </a:pPr>
            <a:fld id="{C68BC156-4F88-4D55-A56D-C5A44F33F6F5}" type="slidenum">
              <a:rPr lang="en-GB" smtClean="0"/>
              <a:pPr>
                <a:defRPr/>
              </a:pPr>
              <a:t>29</a:t>
            </a:fld>
            <a:endParaRPr lang="en-GB"/>
          </a:p>
        </p:txBody>
      </p:sp>
    </p:spTree>
    <p:extLst>
      <p:ext uri="{BB962C8B-B14F-4D97-AF65-F5344CB8AC3E}">
        <p14:creationId xmlns:p14="http://schemas.microsoft.com/office/powerpoint/2010/main" val="1914476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68BC156-4F88-4D55-A56D-C5A44F33F6F5}" type="slidenum">
              <a:rPr lang="en-GB" smtClean="0"/>
              <a:pPr>
                <a:defRPr/>
              </a:pPr>
              <a:t>30</a:t>
            </a:fld>
            <a:endParaRPr lang="en-GB"/>
          </a:p>
        </p:txBody>
      </p:sp>
    </p:spTree>
    <p:extLst>
      <p:ext uri="{BB962C8B-B14F-4D97-AF65-F5344CB8AC3E}">
        <p14:creationId xmlns:p14="http://schemas.microsoft.com/office/powerpoint/2010/main" val="17708320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pPr>
              <a:defRPr/>
            </a:pPr>
            <a:fld id="{C68BC156-4F88-4D55-A56D-C5A44F33F6F5}" type="slidenum">
              <a:rPr lang="en-GB" smtClean="0"/>
              <a:pPr>
                <a:defRPr/>
              </a:pPr>
              <a:t>31</a:t>
            </a:fld>
            <a:endParaRPr lang="en-GB"/>
          </a:p>
        </p:txBody>
      </p:sp>
    </p:spTree>
    <p:extLst>
      <p:ext uri="{BB962C8B-B14F-4D97-AF65-F5344CB8AC3E}">
        <p14:creationId xmlns:p14="http://schemas.microsoft.com/office/powerpoint/2010/main" val="41052555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10"/>
          </p:nvPr>
        </p:nvSpPr>
        <p:spPr/>
        <p:txBody>
          <a:bodyPr/>
          <a:lstStyle/>
          <a:p>
            <a:pPr>
              <a:defRPr/>
            </a:pPr>
            <a:fld id="{C68BC156-4F88-4D55-A56D-C5A44F33F6F5}" type="slidenum">
              <a:rPr lang="en-GB" smtClean="0"/>
              <a:pPr>
                <a:defRPr/>
              </a:pPr>
              <a:t>32</a:t>
            </a:fld>
            <a:endParaRPr lang="en-GB"/>
          </a:p>
        </p:txBody>
      </p:sp>
    </p:spTree>
    <p:extLst>
      <p:ext uri="{BB962C8B-B14F-4D97-AF65-F5344CB8AC3E}">
        <p14:creationId xmlns:p14="http://schemas.microsoft.com/office/powerpoint/2010/main" val="5211481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baseline="0" dirty="0"/>
          </a:p>
        </p:txBody>
      </p:sp>
      <p:sp>
        <p:nvSpPr>
          <p:cNvPr id="4" name="Slide Number Placeholder 3"/>
          <p:cNvSpPr>
            <a:spLocks noGrp="1"/>
          </p:cNvSpPr>
          <p:nvPr>
            <p:ph type="sldNum" sz="quarter" idx="10"/>
          </p:nvPr>
        </p:nvSpPr>
        <p:spPr/>
        <p:txBody>
          <a:bodyPr/>
          <a:lstStyle/>
          <a:p>
            <a:pPr>
              <a:defRPr/>
            </a:pPr>
            <a:fld id="{C68BC156-4F88-4D55-A56D-C5A44F33F6F5}" type="slidenum">
              <a:rPr lang="en-GB" smtClean="0"/>
              <a:pPr>
                <a:defRPr/>
              </a:pPr>
              <a:t>33</a:t>
            </a:fld>
            <a:endParaRPr lang="en-GB"/>
          </a:p>
        </p:txBody>
      </p:sp>
    </p:spTree>
    <p:extLst>
      <p:ext uri="{BB962C8B-B14F-4D97-AF65-F5344CB8AC3E}">
        <p14:creationId xmlns:p14="http://schemas.microsoft.com/office/powerpoint/2010/main" val="7835375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68BC156-4F88-4D55-A56D-C5A44F33F6F5}" type="slidenum">
              <a:rPr lang="en-GB" smtClean="0"/>
              <a:pPr>
                <a:defRPr/>
              </a:pPr>
              <a:t>34</a:t>
            </a:fld>
            <a:endParaRPr lang="en-GB"/>
          </a:p>
        </p:txBody>
      </p:sp>
    </p:spTree>
    <p:extLst>
      <p:ext uri="{BB962C8B-B14F-4D97-AF65-F5344CB8AC3E}">
        <p14:creationId xmlns:p14="http://schemas.microsoft.com/office/powerpoint/2010/main" val="9856752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i="1" dirty="0"/>
          </a:p>
        </p:txBody>
      </p:sp>
      <p:sp>
        <p:nvSpPr>
          <p:cNvPr id="4" name="Slide Number Placeholder 3"/>
          <p:cNvSpPr>
            <a:spLocks noGrp="1"/>
          </p:cNvSpPr>
          <p:nvPr>
            <p:ph type="sldNum" sz="quarter" idx="10"/>
          </p:nvPr>
        </p:nvSpPr>
        <p:spPr/>
        <p:txBody>
          <a:bodyPr/>
          <a:lstStyle/>
          <a:p>
            <a:pPr>
              <a:defRPr/>
            </a:pPr>
            <a:fld id="{C68BC156-4F88-4D55-A56D-C5A44F33F6F5}" type="slidenum">
              <a:rPr lang="en-GB" smtClean="0"/>
              <a:pPr>
                <a:defRPr/>
              </a:pPr>
              <a:t>35</a:t>
            </a:fld>
            <a:endParaRPr lang="en-GB"/>
          </a:p>
        </p:txBody>
      </p:sp>
    </p:spTree>
    <p:extLst>
      <p:ext uri="{BB962C8B-B14F-4D97-AF65-F5344CB8AC3E}">
        <p14:creationId xmlns:p14="http://schemas.microsoft.com/office/powerpoint/2010/main" val="337389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a:p>
            <a:endParaRPr lang="en-GB" i="0" dirty="0"/>
          </a:p>
        </p:txBody>
      </p:sp>
      <p:sp>
        <p:nvSpPr>
          <p:cNvPr id="4" name="Slide Number Placeholder 3"/>
          <p:cNvSpPr>
            <a:spLocks noGrp="1"/>
          </p:cNvSpPr>
          <p:nvPr>
            <p:ph type="sldNum" sz="quarter" idx="10"/>
          </p:nvPr>
        </p:nvSpPr>
        <p:spPr/>
        <p:txBody>
          <a:bodyPr/>
          <a:lstStyle/>
          <a:p>
            <a:pPr>
              <a:defRPr/>
            </a:pPr>
            <a:fld id="{C68BC156-4F88-4D55-A56D-C5A44F33F6F5}" type="slidenum">
              <a:rPr lang="en-GB" smtClean="0"/>
              <a:pPr>
                <a:defRPr/>
              </a:pPr>
              <a:t>3</a:t>
            </a:fld>
            <a:endParaRPr lang="en-GB"/>
          </a:p>
        </p:txBody>
      </p:sp>
    </p:spTree>
    <p:extLst>
      <p:ext uri="{BB962C8B-B14F-4D97-AF65-F5344CB8AC3E}">
        <p14:creationId xmlns:p14="http://schemas.microsoft.com/office/powerpoint/2010/main" val="27614828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0" i="0" u="none" strike="noStrike" dirty="0">
                <a:effectLst/>
                <a:latin typeface="Calibri"/>
                <a:cs typeface="Calibri"/>
              </a:rPr>
              <a:t>CH – make clear to tutors and students that their GP tutor is not there to teach them CH, just facilitate – more resources </a:t>
            </a:r>
            <a:r>
              <a:rPr lang="en-US" dirty="0">
                <a:latin typeface="Calibri"/>
                <a:cs typeface="Calibri"/>
              </a:rPr>
              <a:t>- tutor feedback</a:t>
            </a:r>
            <a:endParaRPr lang="en-GB" i="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a:solidFill>
                  <a:schemeClr val="tx1"/>
                </a:solidFill>
                <a:effectLst/>
                <a:latin typeface="+mn-lt"/>
                <a:ea typeface="+mn-ea"/>
                <a:cs typeface="+mn-cs"/>
              </a:rPr>
              <a:t>Reminder CH</a:t>
            </a:r>
            <a:endParaRPr lang="en-GB" sz="1200" b="0" i="1"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a:solidFill>
                  <a:schemeClr val="tx1"/>
                </a:solidFill>
                <a:effectLst/>
                <a:latin typeface="+mn-lt"/>
                <a:ea typeface="+mn-ea"/>
                <a:cs typeface="+mn-cs"/>
              </a:rPr>
              <a:t>early development of a mindset whereby students have awareness of their own culture in the broadest sense before they start to consider patient’s culture. The idea is to help them become active and attentive learners and adopt the stance of becoming the student of the patient. Lines up well with the ethos of Family Attachment and they will have the opportunity to reflect on this in their individual blog, as part of their report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0" i="1" dirty="0">
              <a:effectLst/>
            </a:endParaRPr>
          </a:p>
          <a:p>
            <a:r>
              <a:rPr lang="en-GB" sz="1200" i="0" kern="1200" dirty="0">
                <a:solidFill>
                  <a:schemeClr val="tx1"/>
                </a:solidFill>
                <a:effectLst/>
                <a:latin typeface="+mn-lt"/>
                <a:ea typeface="+mn-ea"/>
                <a:cs typeface="+mn-cs"/>
              </a:rPr>
              <a:t>I will have addressed cultural humility with the students in their introductory letter. Have created a video for them and how it relates to the Family Attachment scheme. The link to this video and other relevant links will be placed on the portal and tutor website in case you are keen to learn a little more about it.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a:solidFill>
                  <a:schemeClr val="tx1"/>
                </a:solidFill>
                <a:effectLst/>
                <a:latin typeface="+mn-lt"/>
                <a:ea typeface="+mn-ea"/>
                <a:cs typeface="+mn-cs"/>
              </a:rPr>
              <a:t>You are not there to teach them about this </a:t>
            </a:r>
          </a:p>
          <a:p>
            <a:endParaRPr lang="en-GB" sz="1200" i="1"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It is not intended that much of this important first tutorial is spent on this. Indeed, the concept is likely to be difficult to grasp and you can reassure the students of this. </a:t>
            </a:r>
          </a:p>
          <a:p>
            <a:r>
              <a:rPr lang="en-GB" sz="1200" i="0" kern="1200" dirty="0">
                <a:solidFill>
                  <a:schemeClr val="tx1"/>
                </a:solidFill>
                <a:effectLst/>
                <a:latin typeface="+mn-lt"/>
                <a:ea typeface="+mn-ea"/>
                <a:cs typeface="+mn-cs"/>
              </a:rPr>
              <a:t>However, as the students spend the next few months learning from their patient and finding this a valuable experience, they should feel ready to discuss this in the final tutorial and in preparation for their personal blogs. </a:t>
            </a:r>
          </a:p>
          <a:p>
            <a:r>
              <a:rPr lang="en-GB" sz="1200" i="0" kern="1200" dirty="0">
                <a:solidFill>
                  <a:schemeClr val="tx1"/>
                </a:solidFill>
                <a:effectLst/>
                <a:latin typeface="+mn-lt"/>
                <a:ea typeface="+mn-ea"/>
                <a:cs typeface="+mn-cs"/>
              </a:rPr>
              <a:t>Whilst the title cultural humility might be new to you, as it was to me, I hope you will recognise it as aligning with the ethos of Family Attachment and indeed much of the students’ learning around it will be from how you model it in how you talk about your interactions and experiences with patients. </a:t>
            </a:r>
          </a:p>
          <a:p>
            <a:r>
              <a:rPr lang="en-GB" sz="1200" i="0" kern="1200" dirty="0">
                <a:solidFill>
                  <a:schemeClr val="tx1"/>
                </a:solidFill>
                <a:effectLst/>
                <a:latin typeface="+mn-lt"/>
                <a:ea typeface="+mn-ea"/>
                <a:cs typeface="+mn-cs"/>
              </a:rPr>
              <a:t>The below table of the 5Rs of cultural humility is what will suggest they use to reflect on it in their blogs. You can use it here in session 1 if you want. You will be using it in session 5 when they are planning their blogs. </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pPr>
              <a:defRPr/>
            </a:pPr>
            <a:fld id="{C68BC156-4F88-4D55-A56D-C5A44F33F6F5}" type="slidenum">
              <a:rPr lang="en-GB" smtClean="0"/>
              <a:pPr>
                <a:defRPr/>
              </a:pPr>
              <a:t>36</a:t>
            </a:fld>
            <a:endParaRPr lang="en-GB"/>
          </a:p>
        </p:txBody>
      </p:sp>
    </p:spTree>
    <p:extLst>
      <p:ext uri="{BB962C8B-B14F-4D97-AF65-F5344CB8AC3E}">
        <p14:creationId xmlns:p14="http://schemas.microsoft.com/office/powerpoint/2010/main" val="1356567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i="0" dirty="0"/>
          </a:p>
        </p:txBody>
      </p:sp>
      <p:sp>
        <p:nvSpPr>
          <p:cNvPr id="4" name="Slide Number Placeholder 3"/>
          <p:cNvSpPr>
            <a:spLocks noGrp="1"/>
          </p:cNvSpPr>
          <p:nvPr>
            <p:ph type="sldNum" sz="quarter" idx="10"/>
          </p:nvPr>
        </p:nvSpPr>
        <p:spPr/>
        <p:txBody>
          <a:bodyPr/>
          <a:lstStyle/>
          <a:p>
            <a:pPr>
              <a:defRPr/>
            </a:pPr>
            <a:fld id="{C68BC156-4F88-4D55-A56D-C5A44F33F6F5}" type="slidenum">
              <a:rPr lang="en-GB" smtClean="0"/>
              <a:pPr>
                <a:defRPr/>
              </a:pPr>
              <a:t>37</a:t>
            </a:fld>
            <a:endParaRPr lang="en-GB"/>
          </a:p>
        </p:txBody>
      </p:sp>
    </p:spTree>
    <p:extLst>
      <p:ext uri="{BB962C8B-B14F-4D97-AF65-F5344CB8AC3E}">
        <p14:creationId xmlns:p14="http://schemas.microsoft.com/office/powerpoint/2010/main" val="22503077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68BC156-4F88-4D55-A56D-C5A44F33F6F5}" type="slidenum">
              <a:rPr lang="en-GB" smtClean="0"/>
              <a:pPr>
                <a:defRPr/>
              </a:pPr>
              <a:t>38</a:t>
            </a:fld>
            <a:endParaRPr lang="en-GB"/>
          </a:p>
        </p:txBody>
      </p:sp>
    </p:spTree>
    <p:extLst>
      <p:ext uri="{BB962C8B-B14F-4D97-AF65-F5344CB8AC3E}">
        <p14:creationId xmlns:p14="http://schemas.microsoft.com/office/powerpoint/2010/main" val="1616992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C68BC156-4F88-4D55-A56D-C5A44F33F6F5}" type="slidenum">
              <a:rPr lang="en-GB" smtClean="0"/>
              <a:pPr>
                <a:defRPr/>
              </a:pPr>
              <a:t>39</a:t>
            </a:fld>
            <a:endParaRPr lang="en-GB"/>
          </a:p>
        </p:txBody>
      </p:sp>
    </p:spTree>
    <p:extLst>
      <p:ext uri="{BB962C8B-B14F-4D97-AF65-F5344CB8AC3E}">
        <p14:creationId xmlns:p14="http://schemas.microsoft.com/office/powerpoint/2010/main" val="40810421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10"/>
          </p:nvPr>
        </p:nvSpPr>
        <p:spPr/>
        <p:txBody>
          <a:bodyPr/>
          <a:lstStyle/>
          <a:p>
            <a:pPr>
              <a:defRPr/>
            </a:pPr>
            <a:fld id="{C68BC156-4F88-4D55-A56D-C5A44F33F6F5}" type="slidenum">
              <a:rPr lang="en-GB" smtClean="0"/>
              <a:pPr>
                <a:defRPr/>
              </a:pPr>
              <a:t>40</a:t>
            </a:fld>
            <a:endParaRPr lang="en-GB"/>
          </a:p>
        </p:txBody>
      </p:sp>
    </p:spTree>
    <p:extLst>
      <p:ext uri="{BB962C8B-B14F-4D97-AF65-F5344CB8AC3E}">
        <p14:creationId xmlns:p14="http://schemas.microsoft.com/office/powerpoint/2010/main" val="35082716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a:p>
            <a:endParaRPr lang="en-GB" i="1" dirty="0"/>
          </a:p>
        </p:txBody>
      </p:sp>
      <p:sp>
        <p:nvSpPr>
          <p:cNvPr id="4" name="Slide Number Placeholder 3"/>
          <p:cNvSpPr>
            <a:spLocks noGrp="1"/>
          </p:cNvSpPr>
          <p:nvPr>
            <p:ph type="sldNum" sz="quarter" idx="10"/>
          </p:nvPr>
        </p:nvSpPr>
        <p:spPr/>
        <p:txBody>
          <a:bodyPr/>
          <a:lstStyle/>
          <a:p>
            <a:pPr>
              <a:defRPr/>
            </a:pPr>
            <a:fld id="{C68BC156-4F88-4D55-A56D-C5A44F33F6F5}" type="slidenum">
              <a:rPr lang="en-GB" smtClean="0"/>
              <a:pPr>
                <a:defRPr/>
              </a:pPr>
              <a:t>41</a:t>
            </a:fld>
            <a:endParaRPr lang="en-GB"/>
          </a:p>
        </p:txBody>
      </p:sp>
    </p:spTree>
    <p:extLst>
      <p:ext uri="{BB962C8B-B14F-4D97-AF65-F5344CB8AC3E}">
        <p14:creationId xmlns:p14="http://schemas.microsoft.com/office/powerpoint/2010/main" val="36542767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68BC156-4F88-4D55-A56D-C5A44F33F6F5}" type="slidenum">
              <a:rPr lang="en-GB" smtClean="0"/>
              <a:pPr>
                <a:defRPr/>
              </a:pPr>
              <a:t>42</a:t>
            </a:fld>
            <a:endParaRPr lang="en-GB"/>
          </a:p>
        </p:txBody>
      </p:sp>
    </p:spTree>
    <p:extLst>
      <p:ext uri="{BB962C8B-B14F-4D97-AF65-F5344CB8AC3E}">
        <p14:creationId xmlns:p14="http://schemas.microsoft.com/office/powerpoint/2010/main" val="33821696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68BC156-4F88-4D55-A56D-C5A44F33F6F5}" type="slidenum">
              <a:rPr lang="en-GB" smtClean="0"/>
              <a:pPr>
                <a:defRPr/>
              </a:pPr>
              <a:t>43</a:t>
            </a:fld>
            <a:endParaRPr lang="en-GB"/>
          </a:p>
        </p:txBody>
      </p:sp>
    </p:spTree>
    <p:extLst>
      <p:ext uri="{BB962C8B-B14F-4D97-AF65-F5344CB8AC3E}">
        <p14:creationId xmlns:p14="http://schemas.microsoft.com/office/powerpoint/2010/main" val="15293943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10"/>
          </p:nvPr>
        </p:nvSpPr>
        <p:spPr/>
        <p:txBody>
          <a:bodyPr/>
          <a:lstStyle/>
          <a:p>
            <a:pPr>
              <a:defRPr/>
            </a:pPr>
            <a:fld id="{C68BC156-4F88-4D55-A56D-C5A44F33F6F5}" type="slidenum">
              <a:rPr lang="en-GB" smtClean="0"/>
              <a:pPr>
                <a:defRPr/>
              </a:pPr>
              <a:t>44</a:t>
            </a:fld>
            <a:endParaRPr lang="en-GB"/>
          </a:p>
        </p:txBody>
      </p:sp>
    </p:spTree>
    <p:extLst>
      <p:ext uri="{BB962C8B-B14F-4D97-AF65-F5344CB8AC3E}">
        <p14:creationId xmlns:p14="http://schemas.microsoft.com/office/powerpoint/2010/main" val="124114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10"/>
          </p:nvPr>
        </p:nvSpPr>
        <p:spPr/>
        <p:txBody>
          <a:bodyPr/>
          <a:lstStyle/>
          <a:p>
            <a:pPr>
              <a:defRPr/>
            </a:pPr>
            <a:fld id="{C68BC156-4F88-4D55-A56D-C5A44F33F6F5}" type="slidenum">
              <a:rPr lang="en-GB" smtClean="0"/>
              <a:pPr>
                <a:defRPr/>
              </a:pPr>
              <a:t>45</a:t>
            </a:fld>
            <a:endParaRPr lang="en-GB"/>
          </a:p>
        </p:txBody>
      </p:sp>
    </p:spTree>
    <p:extLst>
      <p:ext uri="{BB962C8B-B14F-4D97-AF65-F5344CB8AC3E}">
        <p14:creationId xmlns:p14="http://schemas.microsoft.com/office/powerpoint/2010/main" val="599808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baseline="0" dirty="0"/>
          </a:p>
        </p:txBody>
      </p:sp>
      <p:sp>
        <p:nvSpPr>
          <p:cNvPr id="4" name="Slide Number Placeholder 3"/>
          <p:cNvSpPr>
            <a:spLocks noGrp="1"/>
          </p:cNvSpPr>
          <p:nvPr>
            <p:ph type="sldNum" sz="quarter" idx="10"/>
          </p:nvPr>
        </p:nvSpPr>
        <p:spPr/>
        <p:txBody>
          <a:bodyPr/>
          <a:lstStyle/>
          <a:p>
            <a:pPr>
              <a:defRPr/>
            </a:pPr>
            <a:fld id="{C68BC156-4F88-4D55-A56D-C5A44F33F6F5}" type="slidenum">
              <a:rPr lang="en-GB" smtClean="0"/>
              <a:pPr>
                <a:defRPr/>
              </a:pPr>
              <a:t>4</a:t>
            </a:fld>
            <a:endParaRPr lang="en-GB"/>
          </a:p>
        </p:txBody>
      </p:sp>
    </p:spTree>
    <p:extLst>
      <p:ext uri="{BB962C8B-B14F-4D97-AF65-F5344CB8AC3E}">
        <p14:creationId xmlns:p14="http://schemas.microsoft.com/office/powerpoint/2010/main" val="40714583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10"/>
          </p:nvPr>
        </p:nvSpPr>
        <p:spPr/>
        <p:txBody>
          <a:bodyPr/>
          <a:lstStyle/>
          <a:p>
            <a:pPr>
              <a:defRPr/>
            </a:pPr>
            <a:fld id="{C68BC156-4F88-4D55-A56D-C5A44F33F6F5}" type="slidenum">
              <a:rPr lang="en-GB" smtClean="0"/>
              <a:pPr>
                <a:defRPr/>
              </a:pPr>
              <a:t>46</a:t>
            </a:fld>
            <a:endParaRPr lang="en-GB"/>
          </a:p>
        </p:txBody>
      </p:sp>
    </p:spTree>
    <p:extLst>
      <p:ext uri="{BB962C8B-B14F-4D97-AF65-F5344CB8AC3E}">
        <p14:creationId xmlns:p14="http://schemas.microsoft.com/office/powerpoint/2010/main" val="13721087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10"/>
          </p:nvPr>
        </p:nvSpPr>
        <p:spPr/>
        <p:txBody>
          <a:bodyPr/>
          <a:lstStyle/>
          <a:p>
            <a:pPr>
              <a:defRPr/>
            </a:pPr>
            <a:fld id="{C68BC156-4F88-4D55-A56D-C5A44F33F6F5}" type="slidenum">
              <a:rPr lang="en-GB" smtClean="0"/>
              <a:pPr>
                <a:defRPr/>
              </a:pPr>
              <a:t>47</a:t>
            </a:fld>
            <a:endParaRPr lang="en-GB"/>
          </a:p>
        </p:txBody>
      </p:sp>
    </p:spTree>
    <p:extLst>
      <p:ext uri="{BB962C8B-B14F-4D97-AF65-F5344CB8AC3E}">
        <p14:creationId xmlns:p14="http://schemas.microsoft.com/office/powerpoint/2010/main" val="7262783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68BC156-4F88-4D55-A56D-C5A44F33F6F5}" type="slidenum">
              <a:rPr lang="en-GB" smtClean="0"/>
              <a:pPr>
                <a:defRPr/>
              </a:pPr>
              <a:t>48</a:t>
            </a:fld>
            <a:endParaRPr lang="en-GB"/>
          </a:p>
        </p:txBody>
      </p:sp>
    </p:spTree>
    <p:extLst>
      <p:ext uri="{BB962C8B-B14F-4D97-AF65-F5344CB8AC3E}">
        <p14:creationId xmlns:p14="http://schemas.microsoft.com/office/powerpoint/2010/main" val="24909923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a:p>
            <a:endParaRPr lang="en-GB" i="0" dirty="0"/>
          </a:p>
        </p:txBody>
      </p:sp>
      <p:sp>
        <p:nvSpPr>
          <p:cNvPr id="4" name="Slide Number Placeholder 3"/>
          <p:cNvSpPr>
            <a:spLocks noGrp="1"/>
          </p:cNvSpPr>
          <p:nvPr>
            <p:ph type="sldNum" sz="quarter" idx="10"/>
          </p:nvPr>
        </p:nvSpPr>
        <p:spPr/>
        <p:txBody>
          <a:bodyPr/>
          <a:lstStyle/>
          <a:p>
            <a:pPr>
              <a:defRPr/>
            </a:pPr>
            <a:fld id="{C68BC156-4F88-4D55-A56D-C5A44F33F6F5}" type="slidenum">
              <a:rPr lang="en-GB" smtClean="0"/>
              <a:pPr>
                <a:defRPr/>
              </a:pPr>
              <a:t>49</a:t>
            </a:fld>
            <a:endParaRPr lang="en-GB"/>
          </a:p>
        </p:txBody>
      </p:sp>
    </p:spTree>
    <p:extLst>
      <p:ext uri="{BB962C8B-B14F-4D97-AF65-F5344CB8AC3E}">
        <p14:creationId xmlns:p14="http://schemas.microsoft.com/office/powerpoint/2010/main" val="29692654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10"/>
          </p:nvPr>
        </p:nvSpPr>
        <p:spPr/>
        <p:txBody>
          <a:bodyPr/>
          <a:lstStyle/>
          <a:p>
            <a:pPr>
              <a:defRPr/>
            </a:pPr>
            <a:fld id="{C68BC156-4F88-4D55-A56D-C5A44F33F6F5}" type="slidenum">
              <a:rPr lang="en-GB" smtClean="0"/>
              <a:pPr>
                <a:defRPr/>
              </a:pPr>
              <a:t>50</a:t>
            </a:fld>
            <a:endParaRPr lang="en-GB"/>
          </a:p>
        </p:txBody>
      </p:sp>
    </p:spTree>
    <p:extLst>
      <p:ext uri="{BB962C8B-B14F-4D97-AF65-F5344CB8AC3E}">
        <p14:creationId xmlns:p14="http://schemas.microsoft.com/office/powerpoint/2010/main" val="1947577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10"/>
          </p:nvPr>
        </p:nvSpPr>
        <p:spPr/>
        <p:txBody>
          <a:bodyPr/>
          <a:lstStyle/>
          <a:p>
            <a:pPr>
              <a:defRPr/>
            </a:pPr>
            <a:fld id="{C68BC156-4F88-4D55-A56D-C5A44F33F6F5}" type="slidenum">
              <a:rPr lang="en-GB" smtClean="0"/>
              <a:pPr>
                <a:defRPr/>
              </a:pPr>
              <a:t>51</a:t>
            </a:fld>
            <a:endParaRPr lang="en-GB"/>
          </a:p>
        </p:txBody>
      </p:sp>
    </p:spTree>
    <p:extLst>
      <p:ext uri="{BB962C8B-B14F-4D97-AF65-F5344CB8AC3E}">
        <p14:creationId xmlns:p14="http://schemas.microsoft.com/office/powerpoint/2010/main" val="41866260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i="1" dirty="0">
                <a:cs typeface="+mn-lt"/>
              </a:rPr>
            </a:br>
            <a:endParaRPr lang="en-GB" i="1" dirty="0">
              <a:cs typeface="Calibri"/>
            </a:endParaRPr>
          </a:p>
        </p:txBody>
      </p:sp>
      <p:sp>
        <p:nvSpPr>
          <p:cNvPr id="4" name="Slide Number Placeholder 3"/>
          <p:cNvSpPr>
            <a:spLocks noGrp="1"/>
          </p:cNvSpPr>
          <p:nvPr>
            <p:ph type="sldNum" sz="quarter" idx="10"/>
          </p:nvPr>
        </p:nvSpPr>
        <p:spPr/>
        <p:txBody>
          <a:bodyPr/>
          <a:lstStyle/>
          <a:p>
            <a:pPr>
              <a:defRPr/>
            </a:pPr>
            <a:fld id="{C68BC156-4F88-4D55-A56D-C5A44F33F6F5}" type="slidenum">
              <a:rPr lang="en-GB" smtClean="0"/>
              <a:pPr>
                <a:defRPr/>
              </a:pPr>
              <a:t>52</a:t>
            </a:fld>
            <a:endParaRPr lang="en-GB"/>
          </a:p>
        </p:txBody>
      </p:sp>
    </p:spTree>
    <p:extLst>
      <p:ext uri="{BB962C8B-B14F-4D97-AF65-F5344CB8AC3E}">
        <p14:creationId xmlns:p14="http://schemas.microsoft.com/office/powerpoint/2010/main" val="23426868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i="1" dirty="0">
                <a:cs typeface="+mn-lt"/>
              </a:rPr>
            </a:br>
            <a:endParaRPr lang="en-GB" i="1" dirty="0">
              <a:cs typeface="Calibri"/>
            </a:endParaRPr>
          </a:p>
        </p:txBody>
      </p:sp>
      <p:sp>
        <p:nvSpPr>
          <p:cNvPr id="4" name="Slide Number Placeholder 3"/>
          <p:cNvSpPr>
            <a:spLocks noGrp="1"/>
          </p:cNvSpPr>
          <p:nvPr>
            <p:ph type="sldNum" sz="quarter" idx="10"/>
          </p:nvPr>
        </p:nvSpPr>
        <p:spPr/>
        <p:txBody>
          <a:bodyPr/>
          <a:lstStyle/>
          <a:p>
            <a:pPr>
              <a:defRPr/>
            </a:pPr>
            <a:fld id="{C68BC156-4F88-4D55-A56D-C5A44F33F6F5}" type="slidenum">
              <a:rPr lang="en-GB" smtClean="0"/>
              <a:pPr>
                <a:defRPr/>
              </a:pPr>
              <a:t>53</a:t>
            </a:fld>
            <a:endParaRPr lang="en-GB"/>
          </a:p>
        </p:txBody>
      </p:sp>
    </p:spTree>
    <p:extLst>
      <p:ext uri="{BB962C8B-B14F-4D97-AF65-F5344CB8AC3E}">
        <p14:creationId xmlns:p14="http://schemas.microsoft.com/office/powerpoint/2010/main" val="2125370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68BC156-4F88-4D55-A56D-C5A44F33F6F5}" type="slidenum">
              <a:rPr lang="en-GB" smtClean="0"/>
              <a:pPr>
                <a:defRPr/>
              </a:pPr>
              <a:t>5</a:t>
            </a:fld>
            <a:endParaRPr lang="en-GB"/>
          </a:p>
        </p:txBody>
      </p:sp>
    </p:spTree>
    <p:extLst>
      <p:ext uri="{BB962C8B-B14F-4D97-AF65-F5344CB8AC3E}">
        <p14:creationId xmlns:p14="http://schemas.microsoft.com/office/powerpoint/2010/main" val="3491103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68BC156-4F88-4D55-A56D-C5A44F33F6F5}" type="slidenum">
              <a:rPr lang="en-GB" smtClean="0"/>
              <a:pPr>
                <a:defRPr/>
              </a:pPr>
              <a:t>8</a:t>
            </a:fld>
            <a:endParaRPr lang="en-GB"/>
          </a:p>
        </p:txBody>
      </p:sp>
    </p:spTree>
    <p:extLst>
      <p:ext uri="{BB962C8B-B14F-4D97-AF65-F5344CB8AC3E}">
        <p14:creationId xmlns:p14="http://schemas.microsoft.com/office/powerpoint/2010/main" val="18210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IE" sz="1200" i="0" dirty="0"/>
          </a:p>
          <a:p>
            <a:endParaRPr lang="en-US" dirty="0"/>
          </a:p>
        </p:txBody>
      </p:sp>
      <p:sp>
        <p:nvSpPr>
          <p:cNvPr id="4" name="Slide Number Placeholder 3"/>
          <p:cNvSpPr>
            <a:spLocks noGrp="1"/>
          </p:cNvSpPr>
          <p:nvPr>
            <p:ph type="sldNum" sz="quarter" idx="5"/>
          </p:nvPr>
        </p:nvSpPr>
        <p:spPr/>
        <p:txBody>
          <a:bodyPr/>
          <a:lstStyle/>
          <a:p>
            <a:pPr>
              <a:defRPr/>
            </a:pPr>
            <a:fld id="{C68BC156-4F88-4D55-A56D-C5A44F33F6F5}" type="slidenum">
              <a:rPr lang="en-GB" smtClean="0"/>
              <a:pPr>
                <a:defRPr/>
              </a:pPr>
              <a:t>9</a:t>
            </a:fld>
            <a:endParaRPr lang="en-GB"/>
          </a:p>
        </p:txBody>
      </p:sp>
    </p:spTree>
    <p:extLst>
      <p:ext uri="{BB962C8B-B14F-4D97-AF65-F5344CB8AC3E}">
        <p14:creationId xmlns:p14="http://schemas.microsoft.com/office/powerpoint/2010/main" val="497234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10"/>
          </p:nvPr>
        </p:nvSpPr>
        <p:spPr/>
        <p:txBody>
          <a:bodyPr/>
          <a:lstStyle/>
          <a:p>
            <a:pPr>
              <a:defRPr/>
            </a:pPr>
            <a:fld id="{C68BC156-4F88-4D55-A56D-C5A44F33F6F5}" type="slidenum">
              <a:rPr lang="en-GB" smtClean="0"/>
              <a:pPr>
                <a:defRPr/>
              </a:pPr>
              <a:t>10</a:t>
            </a:fld>
            <a:endParaRPr lang="en-GB"/>
          </a:p>
        </p:txBody>
      </p:sp>
    </p:spTree>
    <p:extLst>
      <p:ext uri="{BB962C8B-B14F-4D97-AF65-F5344CB8AC3E}">
        <p14:creationId xmlns:p14="http://schemas.microsoft.com/office/powerpoint/2010/main" val="4103768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68BC156-4F88-4D55-A56D-C5A44F33F6F5}" type="slidenum">
              <a:rPr lang="en-GB" smtClean="0"/>
              <a:pPr>
                <a:defRPr/>
              </a:pPr>
              <a:t>11</a:t>
            </a:fld>
            <a:endParaRPr lang="en-GB"/>
          </a:p>
        </p:txBody>
      </p:sp>
    </p:spTree>
    <p:extLst>
      <p:ext uri="{BB962C8B-B14F-4D97-AF65-F5344CB8AC3E}">
        <p14:creationId xmlns:p14="http://schemas.microsoft.com/office/powerpoint/2010/main" val="34982784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7">
            <a:extLst>
              <a:ext uri="{FF2B5EF4-FFF2-40B4-BE49-F238E27FC236}">
                <a16:creationId xmlns:a16="http://schemas.microsoft.com/office/drawing/2014/main" id="{2073020D-1E72-4D88-918B-6E72F1BCCC82}"/>
              </a:ext>
            </a:extLst>
          </p:cNvPr>
          <p:cNvGraphicFramePr>
            <a:graphicFrameLocks noChangeAspect="1"/>
          </p:cNvGraphicFramePr>
          <p:nvPr userDrawn="1"/>
        </p:nvGraphicFramePr>
        <p:xfrm>
          <a:off x="7458075" y="2362200"/>
          <a:ext cx="1685925" cy="4495800"/>
        </p:xfrm>
        <a:graphic>
          <a:graphicData uri="http://schemas.openxmlformats.org/presentationml/2006/ole">
            <mc:AlternateContent xmlns:mc="http://schemas.openxmlformats.org/markup-compatibility/2006">
              <mc:Choice xmlns:v="urn:schemas-microsoft-com:vml" Requires="v">
                <p:oleObj name="Document" r:id="rId2" imgW="1685714" imgH="4210638" progId="XaraX.Document">
                  <p:embed/>
                </p:oleObj>
              </mc:Choice>
              <mc:Fallback>
                <p:oleObj name="Document" r:id="rId2" imgW="1685714" imgH="4210638" progId="XaraX.Document">
                  <p:embed/>
                  <p:pic>
                    <p:nvPicPr>
                      <p:cNvPr id="4" name="Object 7">
                        <a:extLst>
                          <a:ext uri="{FF2B5EF4-FFF2-40B4-BE49-F238E27FC236}">
                            <a16:creationId xmlns:a16="http://schemas.microsoft.com/office/drawing/2014/main" id="{2073020D-1E72-4D88-918B-6E72F1BCCC82}"/>
                          </a:ext>
                        </a:extLst>
                      </p:cNvPr>
                      <p:cNvPicPr>
                        <a:picLocks noChangeAspect="1" noChangeArrowheads="1"/>
                      </p:cNvPicPr>
                      <p:nvPr/>
                    </p:nvPicPr>
                    <p:blipFill>
                      <a:blip r:embed="rId3">
                        <a:lum bright="40000" contrast="-26000"/>
                        <a:extLst>
                          <a:ext uri="{28A0092B-C50C-407E-A947-70E740481C1C}">
                            <a14:useLocalDpi xmlns:a14="http://schemas.microsoft.com/office/drawing/2010/main" val="0"/>
                          </a:ext>
                        </a:extLst>
                      </a:blip>
                      <a:srcRect/>
                      <a:stretch>
                        <a:fillRect/>
                      </a:stretch>
                    </p:blipFill>
                    <p:spPr bwMode="auto">
                      <a:xfrm>
                        <a:off x="7458075" y="2362200"/>
                        <a:ext cx="16859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8" descr="S:\CMedEdShare\_G E N E R A L\Logos\Logo 2017.jpg">
            <a:extLst>
              <a:ext uri="{FF2B5EF4-FFF2-40B4-BE49-F238E27FC236}">
                <a16:creationId xmlns:a16="http://schemas.microsoft.com/office/drawing/2014/main" id="{1AF7B1B8-2129-495C-A575-79F0936EF3D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5100" y="260350"/>
            <a:ext cx="18859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IE"/>
          </a:p>
        </p:txBody>
      </p:sp>
      <p:sp>
        <p:nvSpPr>
          <p:cNvPr id="6" name="Rectangle 4">
            <a:extLst>
              <a:ext uri="{FF2B5EF4-FFF2-40B4-BE49-F238E27FC236}">
                <a16:creationId xmlns:a16="http://schemas.microsoft.com/office/drawing/2014/main" id="{4165E98E-7B76-44ED-B7C5-3CC62A10DDEC}"/>
              </a:ext>
            </a:extLst>
          </p:cNvPr>
          <p:cNvSpPr>
            <a:spLocks noGrp="1" noChangeArrowheads="1"/>
          </p:cNvSpPr>
          <p:nvPr>
            <p:ph type="dt" sz="half" idx="10"/>
          </p:nvPr>
        </p:nvSpPr>
        <p:spPr/>
        <p:txBody>
          <a:bodyPr/>
          <a:lstStyle>
            <a:lvl1pPr>
              <a:defRPr/>
            </a:lvl1pPr>
          </a:lstStyle>
          <a:p>
            <a:pPr>
              <a:defRPr/>
            </a:pPr>
            <a:r>
              <a:rPr lang="en-US" altLang="en-US"/>
              <a:t>The Family Attachment Scheme</a:t>
            </a:r>
          </a:p>
        </p:txBody>
      </p:sp>
      <p:sp>
        <p:nvSpPr>
          <p:cNvPr id="7" name="Rectangle 5">
            <a:extLst>
              <a:ext uri="{FF2B5EF4-FFF2-40B4-BE49-F238E27FC236}">
                <a16:creationId xmlns:a16="http://schemas.microsoft.com/office/drawing/2014/main" id="{C58B1674-BE92-4475-AA00-A73002DBEC50}"/>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7C1D09B3-372D-46CD-822A-D4B425D1474F}"/>
              </a:ext>
            </a:extLst>
          </p:cNvPr>
          <p:cNvSpPr>
            <a:spLocks noGrp="1" noChangeArrowheads="1"/>
          </p:cNvSpPr>
          <p:nvPr>
            <p:ph type="sldNum" sz="quarter" idx="12"/>
          </p:nvPr>
        </p:nvSpPr>
        <p:spPr/>
        <p:txBody>
          <a:bodyPr/>
          <a:lstStyle>
            <a:lvl1pPr>
              <a:defRPr/>
            </a:lvl1pPr>
          </a:lstStyle>
          <a:p>
            <a:pPr>
              <a:defRPr/>
            </a:pPr>
            <a:fld id="{8D8CB628-614B-47EC-BCBC-E37E05891C39}" type="slidenum">
              <a:rPr lang="en-US" altLang="en-US"/>
              <a:pPr>
                <a:defRPr/>
              </a:pPr>
              <a:t>‹#›</a:t>
            </a:fld>
            <a:endParaRPr lang="en-US" altLang="en-US"/>
          </a:p>
        </p:txBody>
      </p:sp>
    </p:spTree>
    <p:extLst>
      <p:ext uri="{BB962C8B-B14F-4D97-AF65-F5344CB8AC3E}">
        <p14:creationId xmlns:p14="http://schemas.microsoft.com/office/powerpoint/2010/main" val="456071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aphicFrame>
        <p:nvGraphicFramePr>
          <p:cNvPr id="4" name="Object 7">
            <a:extLst>
              <a:ext uri="{FF2B5EF4-FFF2-40B4-BE49-F238E27FC236}">
                <a16:creationId xmlns:a16="http://schemas.microsoft.com/office/drawing/2014/main" id="{0632727A-A079-40C8-9742-A45FC641D8DE}"/>
              </a:ext>
            </a:extLst>
          </p:cNvPr>
          <p:cNvGraphicFramePr>
            <a:graphicFrameLocks noChangeAspect="1"/>
          </p:cNvGraphicFramePr>
          <p:nvPr userDrawn="1"/>
        </p:nvGraphicFramePr>
        <p:xfrm>
          <a:off x="7458075" y="2362200"/>
          <a:ext cx="1685925" cy="4495800"/>
        </p:xfrm>
        <a:graphic>
          <a:graphicData uri="http://schemas.openxmlformats.org/presentationml/2006/ole">
            <mc:AlternateContent xmlns:mc="http://schemas.openxmlformats.org/markup-compatibility/2006">
              <mc:Choice xmlns:v="urn:schemas-microsoft-com:vml" Requires="v">
                <p:oleObj name="Document" r:id="rId2" imgW="1685714" imgH="4210638" progId="XaraX.Document">
                  <p:embed/>
                </p:oleObj>
              </mc:Choice>
              <mc:Fallback>
                <p:oleObj name="Document" r:id="rId2" imgW="1685714" imgH="4210638" progId="XaraX.Document">
                  <p:embed/>
                  <p:pic>
                    <p:nvPicPr>
                      <p:cNvPr id="4" name="Object 7">
                        <a:extLst>
                          <a:ext uri="{FF2B5EF4-FFF2-40B4-BE49-F238E27FC236}">
                            <a16:creationId xmlns:a16="http://schemas.microsoft.com/office/drawing/2014/main" id="{0632727A-A079-40C8-9742-A45FC641D8DE}"/>
                          </a:ext>
                        </a:extLst>
                      </p:cNvPr>
                      <p:cNvPicPr>
                        <a:picLocks noChangeAspect="1" noChangeArrowheads="1"/>
                      </p:cNvPicPr>
                      <p:nvPr/>
                    </p:nvPicPr>
                    <p:blipFill>
                      <a:blip r:embed="rId3">
                        <a:lum bright="40000" contrast="-26000"/>
                        <a:extLst>
                          <a:ext uri="{28A0092B-C50C-407E-A947-70E740481C1C}">
                            <a14:useLocalDpi xmlns:a14="http://schemas.microsoft.com/office/drawing/2010/main" val="0"/>
                          </a:ext>
                        </a:extLst>
                      </a:blip>
                      <a:srcRect/>
                      <a:stretch>
                        <a:fillRect/>
                      </a:stretch>
                    </p:blipFill>
                    <p:spPr bwMode="auto">
                      <a:xfrm>
                        <a:off x="7458075" y="2362200"/>
                        <a:ext cx="16859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8" descr="S:\CMedEdShare\_G E N E R A L\Logos\Logo 2017.jpg">
            <a:extLst>
              <a:ext uri="{FF2B5EF4-FFF2-40B4-BE49-F238E27FC236}">
                <a16:creationId xmlns:a16="http://schemas.microsoft.com/office/drawing/2014/main" id="{5B574E6C-93C6-4B5E-85D8-3639C022C62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5100" y="260350"/>
            <a:ext cx="18859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Rectangle 4">
            <a:extLst>
              <a:ext uri="{FF2B5EF4-FFF2-40B4-BE49-F238E27FC236}">
                <a16:creationId xmlns:a16="http://schemas.microsoft.com/office/drawing/2014/main" id="{9AD6CE1D-7338-4AB2-BB3F-C7786DEA26A2}"/>
              </a:ext>
            </a:extLst>
          </p:cNvPr>
          <p:cNvSpPr>
            <a:spLocks noGrp="1" noChangeArrowheads="1"/>
          </p:cNvSpPr>
          <p:nvPr>
            <p:ph type="dt" sz="half" idx="10"/>
          </p:nvPr>
        </p:nvSpPr>
        <p:spPr/>
        <p:txBody>
          <a:bodyPr/>
          <a:lstStyle>
            <a:lvl1pPr>
              <a:defRPr/>
            </a:lvl1pPr>
          </a:lstStyle>
          <a:p>
            <a:pPr>
              <a:defRPr/>
            </a:pPr>
            <a:r>
              <a:rPr lang="en-US" altLang="en-US"/>
              <a:t>Introduction to Family Medicine</a:t>
            </a:r>
          </a:p>
        </p:txBody>
      </p:sp>
      <p:sp>
        <p:nvSpPr>
          <p:cNvPr id="7" name="Rectangle 5">
            <a:extLst>
              <a:ext uri="{FF2B5EF4-FFF2-40B4-BE49-F238E27FC236}">
                <a16:creationId xmlns:a16="http://schemas.microsoft.com/office/drawing/2014/main" id="{C82EC99A-EE17-4136-883E-49D57475CA57}"/>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ECD4656E-91A7-42D0-A370-6C2581414730}"/>
              </a:ext>
            </a:extLst>
          </p:cNvPr>
          <p:cNvSpPr>
            <a:spLocks noGrp="1" noChangeArrowheads="1"/>
          </p:cNvSpPr>
          <p:nvPr>
            <p:ph type="sldNum" sz="quarter" idx="12"/>
          </p:nvPr>
        </p:nvSpPr>
        <p:spPr/>
        <p:txBody>
          <a:bodyPr/>
          <a:lstStyle>
            <a:lvl1pPr>
              <a:defRPr/>
            </a:lvl1pPr>
          </a:lstStyle>
          <a:p>
            <a:pPr>
              <a:defRPr/>
            </a:pPr>
            <a:fld id="{C33F4BE8-6036-4E35-9F4C-3A23C40BB195}" type="slidenum">
              <a:rPr lang="en-US" altLang="en-US"/>
              <a:pPr>
                <a:defRPr/>
              </a:pPr>
              <a:t>‹#›</a:t>
            </a:fld>
            <a:endParaRPr lang="en-US" altLang="en-US"/>
          </a:p>
        </p:txBody>
      </p:sp>
    </p:spTree>
    <p:extLst>
      <p:ext uri="{BB962C8B-B14F-4D97-AF65-F5344CB8AC3E}">
        <p14:creationId xmlns:p14="http://schemas.microsoft.com/office/powerpoint/2010/main" val="1735657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aphicFrame>
        <p:nvGraphicFramePr>
          <p:cNvPr id="4" name="Object 7">
            <a:extLst>
              <a:ext uri="{FF2B5EF4-FFF2-40B4-BE49-F238E27FC236}">
                <a16:creationId xmlns:a16="http://schemas.microsoft.com/office/drawing/2014/main" id="{7EF249D0-D31F-4AD1-9674-F662A44982EE}"/>
              </a:ext>
            </a:extLst>
          </p:cNvPr>
          <p:cNvGraphicFramePr>
            <a:graphicFrameLocks noChangeAspect="1"/>
          </p:cNvGraphicFramePr>
          <p:nvPr userDrawn="1"/>
        </p:nvGraphicFramePr>
        <p:xfrm>
          <a:off x="7458075" y="2362200"/>
          <a:ext cx="1685925" cy="4495800"/>
        </p:xfrm>
        <a:graphic>
          <a:graphicData uri="http://schemas.openxmlformats.org/presentationml/2006/ole">
            <mc:AlternateContent xmlns:mc="http://schemas.openxmlformats.org/markup-compatibility/2006">
              <mc:Choice xmlns:v="urn:schemas-microsoft-com:vml" Requires="v">
                <p:oleObj name="Document" r:id="rId2" imgW="1685714" imgH="4210638" progId="XaraX.Document">
                  <p:embed/>
                </p:oleObj>
              </mc:Choice>
              <mc:Fallback>
                <p:oleObj name="Document" r:id="rId2" imgW="1685714" imgH="4210638" progId="XaraX.Document">
                  <p:embed/>
                  <p:pic>
                    <p:nvPicPr>
                      <p:cNvPr id="4" name="Object 7">
                        <a:extLst>
                          <a:ext uri="{FF2B5EF4-FFF2-40B4-BE49-F238E27FC236}">
                            <a16:creationId xmlns:a16="http://schemas.microsoft.com/office/drawing/2014/main" id="{7EF249D0-D31F-4AD1-9674-F662A44982EE}"/>
                          </a:ext>
                        </a:extLst>
                      </p:cNvPr>
                      <p:cNvPicPr>
                        <a:picLocks noChangeAspect="1" noChangeArrowheads="1"/>
                      </p:cNvPicPr>
                      <p:nvPr/>
                    </p:nvPicPr>
                    <p:blipFill>
                      <a:blip r:embed="rId3">
                        <a:lum bright="40000" contrast="-26000"/>
                        <a:extLst>
                          <a:ext uri="{28A0092B-C50C-407E-A947-70E740481C1C}">
                            <a14:useLocalDpi xmlns:a14="http://schemas.microsoft.com/office/drawing/2010/main" val="0"/>
                          </a:ext>
                        </a:extLst>
                      </a:blip>
                      <a:srcRect/>
                      <a:stretch>
                        <a:fillRect/>
                      </a:stretch>
                    </p:blipFill>
                    <p:spPr bwMode="auto">
                      <a:xfrm>
                        <a:off x="7458075" y="2362200"/>
                        <a:ext cx="16859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8" descr="S:\CMedEdShare\_G E N E R A L\Logos\Logo 2017.jpg">
            <a:extLst>
              <a:ext uri="{FF2B5EF4-FFF2-40B4-BE49-F238E27FC236}">
                <a16:creationId xmlns:a16="http://schemas.microsoft.com/office/drawing/2014/main" id="{619D4747-9593-45A5-8BF0-8329B29B3E7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5100" y="260350"/>
            <a:ext cx="18859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578600" y="260350"/>
            <a:ext cx="2108200" cy="5865813"/>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250825" y="260350"/>
            <a:ext cx="6175375" cy="5865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Rectangle 4">
            <a:extLst>
              <a:ext uri="{FF2B5EF4-FFF2-40B4-BE49-F238E27FC236}">
                <a16:creationId xmlns:a16="http://schemas.microsoft.com/office/drawing/2014/main" id="{F6E42238-B82F-4BDF-8236-96150CE5077A}"/>
              </a:ext>
            </a:extLst>
          </p:cNvPr>
          <p:cNvSpPr>
            <a:spLocks noGrp="1" noChangeArrowheads="1"/>
          </p:cNvSpPr>
          <p:nvPr>
            <p:ph type="dt" sz="half" idx="10"/>
          </p:nvPr>
        </p:nvSpPr>
        <p:spPr/>
        <p:txBody>
          <a:bodyPr/>
          <a:lstStyle>
            <a:lvl1pPr>
              <a:defRPr/>
            </a:lvl1pPr>
          </a:lstStyle>
          <a:p>
            <a:pPr>
              <a:defRPr/>
            </a:pPr>
            <a:r>
              <a:rPr lang="en-US" altLang="en-US"/>
              <a:t>Introduction to Family Medicine</a:t>
            </a:r>
          </a:p>
        </p:txBody>
      </p:sp>
      <p:sp>
        <p:nvSpPr>
          <p:cNvPr id="7" name="Rectangle 5">
            <a:extLst>
              <a:ext uri="{FF2B5EF4-FFF2-40B4-BE49-F238E27FC236}">
                <a16:creationId xmlns:a16="http://schemas.microsoft.com/office/drawing/2014/main" id="{68A05E3D-991C-445D-86A9-1613F8FF973C}"/>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1EB97A01-805F-475D-A41A-779D9757F909}"/>
              </a:ext>
            </a:extLst>
          </p:cNvPr>
          <p:cNvSpPr>
            <a:spLocks noGrp="1" noChangeArrowheads="1"/>
          </p:cNvSpPr>
          <p:nvPr>
            <p:ph type="sldNum" sz="quarter" idx="12"/>
          </p:nvPr>
        </p:nvSpPr>
        <p:spPr/>
        <p:txBody>
          <a:bodyPr/>
          <a:lstStyle>
            <a:lvl1pPr>
              <a:defRPr/>
            </a:lvl1pPr>
          </a:lstStyle>
          <a:p>
            <a:pPr>
              <a:defRPr/>
            </a:pPr>
            <a:fld id="{D70BFE7D-10C0-4478-AEF0-7A4A22E5E639}" type="slidenum">
              <a:rPr lang="en-US" altLang="en-US"/>
              <a:pPr>
                <a:defRPr/>
              </a:pPr>
              <a:t>‹#›</a:t>
            </a:fld>
            <a:endParaRPr lang="en-US" altLang="en-US"/>
          </a:p>
        </p:txBody>
      </p:sp>
    </p:spTree>
    <p:extLst>
      <p:ext uri="{BB962C8B-B14F-4D97-AF65-F5344CB8AC3E}">
        <p14:creationId xmlns:p14="http://schemas.microsoft.com/office/powerpoint/2010/main" val="619628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graphicFrame>
        <p:nvGraphicFramePr>
          <p:cNvPr id="4" name="Object 7">
            <a:extLst>
              <a:ext uri="{FF2B5EF4-FFF2-40B4-BE49-F238E27FC236}">
                <a16:creationId xmlns:a16="http://schemas.microsoft.com/office/drawing/2014/main" id="{C39EFB36-37E8-47BE-BCED-681C0FF9B13C}"/>
              </a:ext>
            </a:extLst>
          </p:cNvPr>
          <p:cNvGraphicFramePr>
            <a:graphicFrameLocks noChangeAspect="1"/>
          </p:cNvGraphicFramePr>
          <p:nvPr userDrawn="1"/>
        </p:nvGraphicFramePr>
        <p:xfrm>
          <a:off x="7458075" y="2362200"/>
          <a:ext cx="1685925" cy="4495800"/>
        </p:xfrm>
        <a:graphic>
          <a:graphicData uri="http://schemas.openxmlformats.org/presentationml/2006/ole">
            <mc:AlternateContent xmlns:mc="http://schemas.openxmlformats.org/markup-compatibility/2006">
              <mc:Choice xmlns:v="urn:schemas-microsoft-com:vml" Requires="v">
                <p:oleObj name="Document" r:id="rId2" imgW="1685714" imgH="4210638" progId="XaraX.Document">
                  <p:embed/>
                </p:oleObj>
              </mc:Choice>
              <mc:Fallback>
                <p:oleObj name="Document" r:id="rId2" imgW="1685714" imgH="4210638" progId="XaraX.Document">
                  <p:embed/>
                  <p:pic>
                    <p:nvPicPr>
                      <p:cNvPr id="4" name="Object 7">
                        <a:extLst>
                          <a:ext uri="{FF2B5EF4-FFF2-40B4-BE49-F238E27FC236}">
                            <a16:creationId xmlns:a16="http://schemas.microsoft.com/office/drawing/2014/main" id="{C39EFB36-37E8-47BE-BCED-681C0FF9B13C}"/>
                          </a:ext>
                        </a:extLst>
                      </p:cNvPr>
                      <p:cNvPicPr>
                        <a:picLocks noChangeAspect="1" noChangeArrowheads="1"/>
                      </p:cNvPicPr>
                      <p:nvPr/>
                    </p:nvPicPr>
                    <p:blipFill>
                      <a:blip r:embed="rId3">
                        <a:lum bright="40000" contrast="-26000"/>
                        <a:extLst>
                          <a:ext uri="{28A0092B-C50C-407E-A947-70E740481C1C}">
                            <a14:useLocalDpi xmlns:a14="http://schemas.microsoft.com/office/drawing/2010/main" val="0"/>
                          </a:ext>
                        </a:extLst>
                      </a:blip>
                      <a:srcRect/>
                      <a:stretch>
                        <a:fillRect/>
                      </a:stretch>
                    </p:blipFill>
                    <p:spPr bwMode="auto">
                      <a:xfrm>
                        <a:off x="7458075" y="2362200"/>
                        <a:ext cx="16859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8" descr="S:\CMedEdShare\_G E N E R A L\Logos\Logo 2017.jpg">
            <a:extLst>
              <a:ext uri="{FF2B5EF4-FFF2-40B4-BE49-F238E27FC236}">
                <a16:creationId xmlns:a16="http://schemas.microsoft.com/office/drawing/2014/main" id="{922455FA-3AF7-4595-8E97-9B527318D83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5100" y="260350"/>
            <a:ext cx="18859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68538" y="260350"/>
            <a:ext cx="6407150" cy="711200"/>
          </a:xfrm>
        </p:spPr>
        <p:txBody>
          <a:bodyPr/>
          <a:lstStyle/>
          <a:p>
            <a:r>
              <a:rPr lang="en-US"/>
              <a:t>Click to edit Master title style</a:t>
            </a:r>
            <a:endParaRPr lang="en-IE"/>
          </a:p>
        </p:txBody>
      </p:sp>
      <p:sp>
        <p:nvSpPr>
          <p:cNvPr id="3" name="Chart Placeholder 2"/>
          <p:cNvSpPr>
            <a:spLocks noGrp="1"/>
          </p:cNvSpPr>
          <p:nvPr>
            <p:ph type="chart" idx="1"/>
          </p:nvPr>
        </p:nvSpPr>
        <p:spPr>
          <a:xfrm>
            <a:off x="250825" y="1125538"/>
            <a:ext cx="8435975" cy="5000625"/>
          </a:xfrm>
        </p:spPr>
        <p:txBody>
          <a:bodyPr/>
          <a:lstStyle/>
          <a:p>
            <a:pPr lvl="0"/>
            <a:endParaRPr lang="en-IE" noProof="0"/>
          </a:p>
        </p:txBody>
      </p:sp>
      <p:sp>
        <p:nvSpPr>
          <p:cNvPr id="6" name="Rectangle 4">
            <a:extLst>
              <a:ext uri="{FF2B5EF4-FFF2-40B4-BE49-F238E27FC236}">
                <a16:creationId xmlns:a16="http://schemas.microsoft.com/office/drawing/2014/main" id="{A8987ADA-AFCE-4165-A74D-7436E9F169FF}"/>
              </a:ext>
            </a:extLst>
          </p:cNvPr>
          <p:cNvSpPr>
            <a:spLocks noGrp="1" noChangeArrowheads="1"/>
          </p:cNvSpPr>
          <p:nvPr>
            <p:ph type="dt" sz="half" idx="10"/>
          </p:nvPr>
        </p:nvSpPr>
        <p:spPr/>
        <p:txBody>
          <a:bodyPr/>
          <a:lstStyle>
            <a:lvl1pPr>
              <a:defRPr/>
            </a:lvl1pPr>
          </a:lstStyle>
          <a:p>
            <a:pPr>
              <a:defRPr/>
            </a:pPr>
            <a:r>
              <a:rPr lang="en-US" altLang="en-US"/>
              <a:t>The Family Attachment Scheme</a:t>
            </a:r>
          </a:p>
        </p:txBody>
      </p:sp>
      <p:sp>
        <p:nvSpPr>
          <p:cNvPr id="7" name="Rectangle 5">
            <a:extLst>
              <a:ext uri="{FF2B5EF4-FFF2-40B4-BE49-F238E27FC236}">
                <a16:creationId xmlns:a16="http://schemas.microsoft.com/office/drawing/2014/main" id="{15B3C2B5-6D65-4285-ADC5-BE93052B6023}"/>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6D1E6C08-186D-41CD-BBBC-4A28B2ACC0DC}"/>
              </a:ext>
            </a:extLst>
          </p:cNvPr>
          <p:cNvSpPr>
            <a:spLocks noGrp="1" noChangeArrowheads="1"/>
          </p:cNvSpPr>
          <p:nvPr>
            <p:ph type="sldNum" sz="quarter" idx="12"/>
          </p:nvPr>
        </p:nvSpPr>
        <p:spPr/>
        <p:txBody>
          <a:bodyPr/>
          <a:lstStyle>
            <a:lvl1pPr>
              <a:defRPr/>
            </a:lvl1pPr>
          </a:lstStyle>
          <a:p>
            <a:pPr>
              <a:defRPr/>
            </a:pPr>
            <a:fld id="{FD73892E-D4D6-44DF-85B3-36941E7D64D4}" type="slidenum">
              <a:rPr lang="en-US" altLang="en-US"/>
              <a:pPr>
                <a:defRPr/>
              </a:pPr>
              <a:t>‹#›</a:t>
            </a:fld>
            <a:endParaRPr lang="en-US" altLang="en-US"/>
          </a:p>
        </p:txBody>
      </p:sp>
    </p:spTree>
    <p:extLst>
      <p:ext uri="{BB962C8B-B14F-4D97-AF65-F5344CB8AC3E}">
        <p14:creationId xmlns:p14="http://schemas.microsoft.com/office/powerpoint/2010/main" val="3324073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Rectangle 4">
            <a:extLst>
              <a:ext uri="{FF2B5EF4-FFF2-40B4-BE49-F238E27FC236}">
                <a16:creationId xmlns:a16="http://schemas.microsoft.com/office/drawing/2014/main" id="{9641F819-3A74-4FD0-97D0-933E74B167F2}"/>
              </a:ext>
            </a:extLst>
          </p:cNvPr>
          <p:cNvSpPr>
            <a:spLocks noGrp="1" noChangeArrowheads="1"/>
          </p:cNvSpPr>
          <p:nvPr>
            <p:ph type="dt" sz="half" idx="10"/>
          </p:nvPr>
        </p:nvSpPr>
        <p:spPr>
          <a:ln/>
        </p:spPr>
        <p:txBody>
          <a:bodyPr/>
          <a:lstStyle>
            <a:lvl1pPr>
              <a:defRPr/>
            </a:lvl1pPr>
          </a:lstStyle>
          <a:p>
            <a:pPr>
              <a:defRPr/>
            </a:pPr>
            <a:r>
              <a:rPr lang="en-US" altLang="en-US"/>
              <a:t>Introduction to Family Medicine</a:t>
            </a:r>
          </a:p>
        </p:txBody>
      </p:sp>
      <p:sp>
        <p:nvSpPr>
          <p:cNvPr id="5" name="Rectangle 5">
            <a:extLst>
              <a:ext uri="{FF2B5EF4-FFF2-40B4-BE49-F238E27FC236}">
                <a16:creationId xmlns:a16="http://schemas.microsoft.com/office/drawing/2014/main" id="{CEE4153C-6622-40B1-9E14-2C31E6BDA15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52F40B7-B9A8-4723-A0B2-9A8B1C87E1FC}"/>
              </a:ext>
            </a:extLst>
          </p:cNvPr>
          <p:cNvSpPr>
            <a:spLocks noGrp="1" noChangeArrowheads="1"/>
          </p:cNvSpPr>
          <p:nvPr>
            <p:ph type="sldNum" sz="quarter" idx="12"/>
          </p:nvPr>
        </p:nvSpPr>
        <p:spPr>
          <a:ln/>
        </p:spPr>
        <p:txBody>
          <a:bodyPr/>
          <a:lstStyle>
            <a:lvl1pPr>
              <a:defRPr/>
            </a:lvl1pPr>
          </a:lstStyle>
          <a:p>
            <a:pPr>
              <a:defRPr/>
            </a:pPr>
            <a:fld id="{F92287E9-E3C8-4F8F-962A-E359FD45218A}" type="slidenum">
              <a:rPr lang="en-US" altLang="en-US"/>
              <a:pPr>
                <a:defRPr/>
              </a:pPr>
              <a:t>‹#›</a:t>
            </a:fld>
            <a:endParaRPr lang="en-US" altLang="en-US"/>
          </a:p>
        </p:txBody>
      </p:sp>
    </p:spTree>
    <p:extLst>
      <p:ext uri="{BB962C8B-B14F-4D97-AF65-F5344CB8AC3E}">
        <p14:creationId xmlns:p14="http://schemas.microsoft.com/office/powerpoint/2010/main" val="2319663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aphicFrame>
        <p:nvGraphicFramePr>
          <p:cNvPr id="4" name="Object 7">
            <a:extLst>
              <a:ext uri="{FF2B5EF4-FFF2-40B4-BE49-F238E27FC236}">
                <a16:creationId xmlns:a16="http://schemas.microsoft.com/office/drawing/2014/main" id="{8718956B-B8BE-405F-8423-8EB56F379F1A}"/>
              </a:ext>
            </a:extLst>
          </p:cNvPr>
          <p:cNvGraphicFramePr>
            <a:graphicFrameLocks noChangeAspect="1"/>
          </p:cNvGraphicFramePr>
          <p:nvPr userDrawn="1"/>
        </p:nvGraphicFramePr>
        <p:xfrm>
          <a:off x="7458075" y="2362200"/>
          <a:ext cx="1685925" cy="4495800"/>
        </p:xfrm>
        <a:graphic>
          <a:graphicData uri="http://schemas.openxmlformats.org/presentationml/2006/ole">
            <mc:AlternateContent xmlns:mc="http://schemas.openxmlformats.org/markup-compatibility/2006">
              <mc:Choice xmlns:v="urn:schemas-microsoft-com:vml" Requires="v">
                <p:oleObj name="Document" r:id="rId2" imgW="1685714" imgH="4210638" progId="XaraX.Document">
                  <p:embed/>
                </p:oleObj>
              </mc:Choice>
              <mc:Fallback>
                <p:oleObj name="Document" r:id="rId2" imgW="1685714" imgH="4210638" progId="XaraX.Document">
                  <p:embed/>
                  <p:pic>
                    <p:nvPicPr>
                      <p:cNvPr id="4" name="Object 7">
                        <a:extLst>
                          <a:ext uri="{FF2B5EF4-FFF2-40B4-BE49-F238E27FC236}">
                            <a16:creationId xmlns:a16="http://schemas.microsoft.com/office/drawing/2014/main" id="{8718956B-B8BE-405F-8423-8EB56F379F1A}"/>
                          </a:ext>
                        </a:extLst>
                      </p:cNvPr>
                      <p:cNvPicPr>
                        <a:picLocks noChangeAspect="1" noChangeArrowheads="1"/>
                      </p:cNvPicPr>
                      <p:nvPr/>
                    </p:nvPicPr>
                    <p:blipFill>
                      <a:blip r:embed="rId3">
                        <a:lum bright="40000" contrast="-26000"/>
                        <a:extLst>
                          <a:ext uri="{28A0092B-C50C-407E-A947-70E740481C1C}">
                            <a14:useLocalDpi xmlns:a14="http://schemas.microsoft.com/office/drawing/2010/main" val="0"/>
                          </a:ext>
                        </a:extLst>
                      </a:blip>
                      <a:srcRect/>
                      <a:stretch>
                        <a:fillRect/>
                      </a:stretch>
                    </p:blipFill>
                    <p:spPr bwMode="auto">
                      <a:xfrm>
                        <a:off x="7458075" y="2362200"/>
                        <a:ext cx="16859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8" descr="S:\CMedEdShare\_G E N E R A L\Logos\Logo 2017.jpg">
            <a:extLst>
              <a:ext uri="{FF2B5EF4-FFF2-40B4-BE49-F238E27FC236}">
                <a16:creationId xmlns:a16="http://schemas.microsoft.com/office/drawing/2014/main" id="{E1927250-A2C5-4C5D-8E73-57E42E35191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5100" y="260350"/>
            <a:ext cx="18859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Rectangle 4">
            <a:extLst>
              <a:ext uri="{FF2B5EF4-FFF2-40B4-BE49-F238E27FC236}">
                <a16:creationId xmlns:a16="http://schemas.microsoft.com/office/drawing/2014/main" id="{B4225C55-122F-43B1-8832-E2547C29002E}"/>
              </a:ext>
            </a:extLst>
          </p:cNvPr>
          <p:cNvSpPr>
            <a:spLocks noGrp="1" noChangeArrowheads="1"/>
          </p:cNvSpPr>
          <p:nvPr>
            <p:ph type="dt" sz="half" idx="10"/>
          </p:nvPr>
        </p:nvSpPr>
        <p:spPr/>
        <p:txBody>
          <a:bodyPr/>
          <a:lstStyle>
            <a:lvl1pPr>
              <a:defRPr/>
            </a:lvl1pPr>
          </a:lstStyle>
          <a:p>
            <a:pPr>
              <a:defRPr/>
            </a:pPr>
            <a:r>
              <a:rPr lang="en-US" altLang="en-US"/>
              <a:t>Introduction to Family Medicine</a:t>
            </a:r>
          </a:p>
        </p:txBody>
      </p:sp>
      <p:sp>
        <p:nvSpPr>
          <p:cNvPr id="7" name="Rectangle 5">
            <a:extLst>
              <a:ext uri="{FF2B5EF4-FFF2-40B4-BE49-F238E27FC236}">
                <a16:creationId xmlns:a16="http://schemas.microsoft.com/office/drawing/2014/main" id="{DDE174FD-AD6A-44BB-BCBC-72980A99902F}"/>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ECDB852D-2546-4811-8257-A0CA02A15A58}"/>
              </a:ext>
            </a:extLst>
          </p:cNvPr>
          <p:cNvSpPr>
            <a:spLocks noGrp="1" noChangeArrowheads="1"/>
          </p:cNvSpPr>
          <p:nvPr>
            <p:ph type="sldNum" sz="quarter" idx="12"/>
          </p:nvPr>
        </p:nvSpPr>
        <p:spPr/>
        <p:txBody>
          <a:bodyPr/>
          <a:lstStyle>
            <a:lvl1pPr>
              <a:defRPr/>
            </a:lvl1pPr>
          </a:lstStyle>
          <a:p>
            <a:pPr>
              <a:defRPr/>
            </a:pPr>
            <a:fld id="{F5FF38FA-CBE5-496E-A284-8A52C9DA5B05}" type="slidenum">
              <a:rPr lang="en-US" altLang="en-US"/>
              <a:pPr>
                <a:defRPr/>
              </a:pPr>
              <a:t>‹#›</a:t>
            </a:fld>
            <a:endParaRPr lang="en-US" altLang="en-US"/>
          </a:p>
        </p:txBody>
      </p:sp>
    </p:spTree>
    <p:extLst>
      <p:ext uri="{BB962C8B-B14F-4D97-AF65-F5344CB8AC3E}">
        <p14:creationId xmlns:p14="http://schemas.microsoft.com/office/powerpoint/2010/main" val="1968951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aphicFrame>
        <p:nvGraphicFramePr>
          <p:cNvPr id="5" name="Object 7">
            <a:extLst>
              <a:ext uri="{FF2B5EF4-FFF2-40B4-BE49-F238E27FC236}">
                <a16:creationId xmlns:a16="http://schemas.microsoft.com/office/drawing/2014/main" id="{A2836A1E-9A12-41A4-9E3C-72CD33F8FD3C}"/>
              </a:ext>
            </a:extLst>
          </p:cNvPr>
          <p:cNvGraphicFramePr>
            <a:graphicFrameLocks noChangeAspect="1"/>
          </p:cNvGraphicFramePr>
          <p:nvPr userDrawn="1"/>
        </p:nvGraphicFramePr>
        <p:xfrm>
          <a:off x="7458075" y="2362200"/>
          <a:ext cx="1685925" cy="4495800"/>
        </p:xfrm>
        <a:graphic>
          <a:graphicData uri="http://schemas.openxmlformats.org/presentationml/2006/ole">
            <mc:AlternateContent xmlns:mc="http://schemas.openxmlformats.org/markup-compatibility/2006">
              <mc:Choice xmlns:v="urn:schemas-microsoft-com:vml" Requires="v">
                <p:oleObj name="Document" r:id="rId2" imgW="1685714" imgH="4210638" progId="XaraX.Document">
                  <p:embed/>
                </p:oleObj>
              </mc:Choice>
              <mc:Fallback>
                <p:oleObj name="Document" r:id="rId2" imgW="1685714" imgH="4210638" progId="XaraX.Document">
                  <p:embed/>
                  <p:pic>
                    <p:nvPicPr>
                      <p:cNvPr id="5" name="Object 7">
                        <a:extLst>
                          <a:ext uri="{FF2B5EF4-FFF2-40B4-BE49-F238E27FC236}">
                            <a16:creationId xmlns:a16="http://schemas.microsoft.com/office/drawing/2014/main" id="{A2836A1E-9A12-41A4-9E3C-72CD33F8FD3C}"/>
                          </a:ext>
                        </a:extLst>
                      </p:cNvPr>
                      <p:cNvPicPr>
                        <a:picLocks noChangeAspect="1" noChangeArrowheads="1"/>
                      </p:cNvPicPr>
                      <p:nvPr/>
                    </p:nvPicPr>
                    <p:blipFill>
                      <a:blip r:embed="rId3">
                        <a:lum bright="40000" contrast="-26000"/>
                        <a:extLst>
                          <a:ext uri="{28A0092B-C50C-407E-A947-70E740481C1C}">
                            <a14:useLocalDpi xmlns:a14="http://schemas.microsoft.com/office/drawing/2010/main" val="0"/>
                          </a:ext>
                        </a:extLst>
                      </a:blip>
                      <a:srcRect/>
                      <a:stretch>
                        <a:fillRect/>
                      </a:stretch>
                    </p:blipFill>
                    <p:spPr bwMode="auto">
                      <a:xfrm>
                        <a:off x="7458075" y="2362200"/>
                        <a:ext cx="16859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8" descr="S:\CMedEdShare\_G E N E R A L\Logos\Logo 2017.jpg">
            <a:extLst>
              <a:ext uri="{FF2B5EF4-FFF2-40B4-BE49-F238E27FC236}">
                <a16:creationId xmlns:a16="http://schemas.microsoft.com/office/drawing/2014/main" id="{C14B3B0E-D4CE-4EA7-8063-192E374EBF3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5100" y="260350"/>
            <a:ext cx="18859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250825" y="1125538"/>
            <a:ext cx="4141788"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545013" y="1125538"/>
            <a:ext cx="4141787"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4">
            <a:extLst>
              <a:ext uri="{FF2B5EF4-FFF2-40B4-BE49-F238E27FC236}">
                <a16:creationId xmlns:a16="http://schemas.microsoft.com/office/drawing/2014/main" id="{0AF2BBA2-8743-404C-A7B8-9CE2930FE566}"/>
              </a:ext>
            </a:extLst>
          </p:cNvPr>
          <p:cNvSpPr>
            <a:spLocks noGrp="1" noChangeArrowheads="1"/>
          </p:cNvSpPr>
          <p:nvPr>
            <p:ph type="dt" sz="half" idx="10"/>
          </p:nvPr>
        </p:nvSpPr>
        <p:spPr/>
        <p:txBody>
          <a:bodyPr/>
          <a:lstStyle>
            <a:lvl1pPr>
              <a:defRPr/>
            </a:lvl1pPr>
          </a:lstStyle>
          <a:p>
            <a:pPr>
              <a:defRPr/>
            </a:pPr>
            <a:r>
              <a:rPr lang="en-US" altLang="en-US"/>
              <a:t>Introduction to Family Medicine</a:t>
            </a:r>
          </a:p>
        </p:txBody>
      </p:sp>
      <p:sp>
        <p:nvSpPr>
          <p:cNvPr id="8" name="Footer Placeholder 5">
            <a:extLst>
              <a:ext uri="{FF2B5EF4-FFF2-40B4-BE49-F238E27FC236}">
                <a16:creationId xmlns:a16="http://schemas.microsoft.com/office/drawing/2014/main" id="{C39D9853-07F1-4666-9640-ED216F0632D0}"/>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9" name="Slide Number Placeholder 6">
            <a:extLst>
              <a:ext uri="{FF2B5EF4-FFF2-40B4-BE49-F238E27FC236}">
                <a16:creationId xmlns:a16="http://schemas.microsoft.com/office/drawing/2014/main" id="{5F31EEF8-573C-4221-9093-14424BA80BAC}"/>
              </a:ext>
            </a:extLst>
          </p:cNvPr>
          <p:cNvSpPr>
            <a:spLocks noGrp="1" noChangeArrowheads="1"/>
          </p:cNvSpPr>
          <p:nvPr>
            <p:ph type="sldNum" sz="quarter" idx="12"/>
          </p:nvPr>
        </p:nvSpPr>
        <p:spPr/>
        <p:txBody>
          <a:bodyPr/>
          <a:lstStyle>
            <a:lvl1pPr>
              <a:defRPr/>
            </a:lvl1pPr>
          </a:lstStyle>
          <a:p>
            <a:pPr>
              <a:defRPr/>
            </a:pPr>
            <a:fld id="{45C6A1D9-7DBC-4674-ADE6-91589E549530}" type="slidenum">
              <a:rPr lang="en-US" altLang="en-US"/>
              <a:pPr>
                <a:defRPr/>
              </a:pPr>
              <a:t>‹#›</a:t>
            </a:fld>
            <a:endParaRPr lang="en-US" altLang="en-US"/>
          </a:p>
        </p:txBody>
      </p:sp>
    </p:spTree>
    <p:extLst>
      <p:ext uri="{BB962C8B-B14F-4D97-AF65-F5344CB8AC3E}">
        <p14:creationId xmlns:p14="http://schemas.microsoft.com/office/powerpoint/2010/main" val="35198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graphicFrame>
        <p:nvGraphicFramePr>
          <p:cNvPr id="7" name="Object 7">
            <a:extLst>
              <a:ext uri="{FF2B5EF4-FFF2-40B4-BE49-F238E27FC236}">
                <a16:creationId xmlns:a16="http://schemas.microsoft.com/office/drawing/2014/main" id="{564E934D-E0A3-4807-8011-23AD2EE90503}"/>
              </a:ext>
            </a:extLst>
          </p:cNvPr>
          <p:cNvGraphicFramePr>
            <a:graphicFrameLocks noChangeAspect="1"/>
          </p:cNvGraphicFramePr>
          <p:nvPr userDrawn="1"/>
        </p:nvGraphicFramePr>
        <p:xfrm>
          <a:off x="7458075" y="2362200"/>
          <a:ext cx="1685925" cy="4495800"/>
        </p:xfrm>
        <a:graphic>
          <a:graphicData uri="http://schemas.openxmlformats.org/presentationml/2006/ole">
            <mc:AlternateContent xmlns:mc="http://schemas.openxmlformats.org/markup-compatibility/2006">
              <mc:Choice xmlns:v="urn:schemas-microsoft-com:vml" Requires="v">
                <p:oleObj name="Document" r:id="rId2" imgW="1685714" imgH="4210638" progId="XaraX.Document">
                  <p:embed/>
                </p:oleObj>
              </mc:Choice>
              <mc:Fallback>
                <p:oleObj name="Document" r:id="rId2" imgW="1685714" imgH="4210638" progId="XaraX.Document">
                  <p:embed/>
                  <p:pic>
                    <p:nvPicPr>
                      <p:cNvPr id="7" name="Object 7">
                        <a:extLst>
                          <a:ext uri="{FF2B5EF4-FFF2-40B4-BE49-F238E27FC236}">
                            <a16:creationId xmlns:a16="http://schemas.microsoft.com/office/drawing/2014/main" id="{564E934D-E0A3-4807-8011-23AD2EE90503}"/>
                          </a:ext>
                        </a:extLst>
                      </p:cNvPr>
                      <p:cNvPicPr>
                        <a:picLocks noChangeAspect="1" noChangeArrowheads="1"/>
                      </p:cNvPicPr>
                      <p:nvPr/>
                    </p:nvPicPr>
                    <p:blipFill>
                      <a:blip r:embed="rId3">
                        <a:lum bright="40000" contrast="-26000"/>
                        <a:extLst>
                          <a:ext uri="{28A0092B-C50C-407E-A947-70E740481C1C}">
                            <a14:useLocalDpi xmlns:a14="http://schemas.microsoft.com/office/drawing/2010/main" val="0"/>
                          </a:ext>
                        </a:extLst>
                      </a:blip>
                      <a:srcRect/>
                      <a:stretch>
                        <a:fillRect/>
                      </a:stretch>
                    </p:blipFill>
                    <p:spPr bwMode="auto">
                      <a:xfrm>
                        <a:off x="7458075" y="2362200"/>
                        <a:ext cx="16859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 name="Picture 8" descr="S:\CMedEdShare\_G E N E R A L\Logos\Logo 2017.jpg">
            <a:extLst>
              <a:ext uri="{FF2B5EF4-FFF2-40B4-BE49-F238E27FC236}">
                <a16:creationId xmlns:a16="http://schemas.microsoft.com/office/drawing/2014/main" id="{223B6FBD-37D5-4367-A665-78A7E467DEA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5100" y="260350"/>
            <a:ext cx="18859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9" name="Rectangle 4">
            <a:extLst>
              <a:ext uri="{FF2B5EF4-FFF2-40B4-BE49-F238E27FC236}">
                <a16:creationId xmlns:a16="http://schemas.microsoft.com/office/drawing/2014/main" id="{9DC687F9-D074-435F-A259-ED9753F39B53}"/>
              </a:ext>
            </a:extLst>
          </p:cNvPr>
          <p:cNvSpPr>
            <a:spLocks noGrp="1" noChangeArrowheads="1"/>
          </p:cNvSpPr>
          <p:nvPr>
            <p:ph type="dt" sz="half" idx="10"/>
          </p:nvPr>
        </p:nvSpPr>
        <p:spPr/>
        <p:txBody>
          <a:bodyPr/>
          <a:lstStyle>
            <a:lvl1pPr>
              <a:defRPr/>
            </a:lvl1pPr>
          </a:lstStyle>
          <a:p>
            <a:pPr>
              <a:defRPr/>
            </a:pPr>
            <a:r>
              <a:rPr lang="en-US" altLang="en-US"/>
              <a:t>Introduction to Family Medicine</a:t>
            </a:r>
          </a:p>
        </p:txBody>
      </p:sp>
      <p:sp>
        <p:nvSpPr>
          <p:cNvPr id="10" name="Rectangle 5">
            <a:extLst>
              <a:ext uri="{FF2B5EF4-FFF2-40B4-BE49-F238E27FC236}">
                <a16:creationId xmlns:a16="http://schemas.microsoft.com/office/drawing/2014/main" id="{D47434D8-EA48-4E92-97A4-209BD531E5B8}"/>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11" name="Rectangle 6">
            <a:extLst>
              <a:ext uri="{FF2B5EF4-FFF2-40B4-BE49-F238E27FC236}">
                <a16:creationId xmlns:a16="http://schemas.microsoft.com/office/drawing/2014/main" id="{F7B1B3CF-F9B5-4839-B8B0-ED1963C5B262}"/>
              </a:ext>
            </a:extLst>
          </p:cNvPr>
          <p:cNvSpPr>
            <a:spLocks noGrp="1" noChangeArrowheads="1"/>
          </p:cNvSpPr>
          <p:nvPr>
            <p:ph type="sldNum" sz="quarter" idx="12"/>
          </p:nvPr>
        </p:nvSpPr>
        <p:spPr/>
        <p:txBody>
          <a:bodyPr/>
          <a:lstStyle>
            <a:lvl1pPr>
              <a:defRPr/>
            </a:lvl1pPr>
          </a:lstStyle>
          <a:p>
            <a:pPr>
              <a:defRPr/>
            </a:pPr>
            <a:fld id="{F8E8EBB0-C411-46DA-9C33-5DD0BE7113D1}" type="slidenum">
              <a:rPr lang="en-US" altLang="en-US"/>
              <a:pPr>
                <a:defRPr/>
              </a:pPr>
              <a:t>‹#›</a:t>
            </a:fld>
            <a:endParaRPr lang="en-US" altLang="en-US"/>
          </a:p>
        </p:txBody>
      </p:sp>
    </p:spTree>
    <p:extLst>
      <p:ext uri="{BB962C8B-B14F-4D97-AF65-F5344CB8AC3E}">
        <p14:creationId xmlns:p14="http://schemas.microsoft.com/office/powerpoint/2010/main" val="1708679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aphicFrame>
        <p:nvGraphicFramePr>
          <p:cNvPr id="3" name="Object 7">
            <a:extLst>
              <a:ext uri="{FF2B5EF4-FFF2-40B4-BE49-F238E27FC236}">
                <a16:creationId xmlns:a16="http://schemas.microsoft.com/office/drawing/2014/main" id="{66195AF3-1A7A-464E-AF2D-CC110F13CC28}"/>
              </a:ext>
            </a:extLst>
          </p:cNvPr>
          <p:cNvGraphicFramePr>
            <a:graphicFrameLocks noChangeAspect="1"/>
          </p:cNvGraphicFramePr>
          <p:nvPr userDrawn="1"/>
        </p:nvGraphicFramePr>
        <p:xfrm>
          <a:off x="7458075" y="2362200"/>
          <a:ext cx="1685925" cy="4495800"/>
        </p:xfrm>
        <a:graphic>
          <a:graphicData uri="http://schemas.openxmlformats.org/presentationml/2006/ole">
            <mc:AlternateContent xmlns:mc="http://schemas.openxmlformats.org/markup-compatibility/2006">
              <mc:Choice xmlns:v="urn:schemas-microsoft-com:vml" Requires="v">
                <p:oleObj name="Document" r:id="rId2" imgW="1685714" imgH="4210638" progId="XaraX.Document">
                  <p:embed/>
                </p:oleObj>
              </mc:Choice>
              <mc:Fallback>
                <p:oleObj name="Document" r:id="rId2" imgW="1685714" imgH="4210638" progId="XaraX.Document">
                  <p:embed/>
                  <p:pic>
                    <p:nvPicPr>
                      <p:cNvPr id="3" name="Object 7">
                        <a:extLst>
                          <a:ext uri="{FF2B5EF4-FFF2-40B4-BE49-F238E27FC236}">
                            <a16:creationId xmlns:a16="http://schemas.microsoft.com/office/drawing/2014/main" id="{66195AF3-1A7A-464E-AF2D-CC110F13CC28}"/>
                          </a:ext>
                        </a:extLst>
                      </p:cNvPr>
                      <p:cNvPicPr>
                        <a:picLocks noChangeAspect="1" noChangeArrowheads="1"/>
                      </p:cNvPicPr>
                      <p:nvPr/>
                    </p:nvPicPr>
                    <p:blipFill>
                      <a:blip r:embed="rId3">
                        <a:lum bright="40000" contrast="-26000"/>
                        <a:extLst>
                          <a:ext uri="{28A0092B-C50C-407E-A947-70E740481C1C}">
                            <a14:useLocalDpi xmlns:a14="http://schemas.microsoft.com/office/drawing/2010/main" val="0"/>
                          </a:ext>
                        </a:extLst>
                      </a:blip>
                      <a:srcRect/>
                      <a:stretch>
                        <a:fillRect/>
                      </a:stretch>
                    </p:blipFill>
                    <p:spPr bwMode="auto">
                      <a:xfrm>
                        <a:off x="7458075" y="2362200"/>
                        <a:ext cx="16859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 name="Picture 8" descr="S:\CMedEdShare\_G E N E R A L\Logos\Logo 2017.jpg">
            <a:extLst>
              <a:ext uri="{FF2B5EF4-FFF2-40B4-BE49-F238E27FC236}">
                <a16:creationId xmlns:a16="http://schemas.microsoft.com/office/drawing/2014/main" id="{CD118EF0-AB5D-4068-B799-F609A1142C2C}"/>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5100" y="260350"/>
            <a:ext cx="18859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IE"/>
          </a:p>
        </p:txBody>
      </p:sp>
      <p:sp>
        <p:nvSpPr>
          <p:cNvPr id="5" name="Date Placeholder 4">
            <a:extLst>
              <a:ext uri="{FF2B5EF4-FFF2-40B4-BE49-F238E27FC236}">
                <a16:creationId xmlns:a16="http://schemas.microsoft.com/office/drawing/2014/main" id="{281AEAA9-1003-40C2-AF35-887088E9B526}"/>
              </a:ext>
            </a:extLst>
          </p:cNvPr>
          <p:cNvSpPr>
            <a:spLocks noGrp="1" noChangeArrowheads="1"/>
          </p:cNvSpPr>
          <p:nvPr>
            <p:ph type="dt" sz="half" idx="10"/>
          </p:nvPr>
        </p:nvSpPr>
        <p:spPr/>
        <p:txBody>
          <a:bodyPr/>
          <a:lstStyle>
            <a:lvl1pPr>
              <a:defRPr/>
            </a:lvl1pPr>
          </a:lstStyle>
          <a:p>
            <a:pPr>
              <a:defRPr/>
            </a:pPr>
            <a:r>
              <a:rPr lang="en-US" altLang="en-US"/>
              <a:t>Introduction to Family Medicine</a:t>
            </a:r>
          </a:p>
        </p:txBody>
      </p:sp>
      <p:sp>
        <p:nvSpPr>
          <p:cNvPr id="6" name="Footer Placeholder 5">
            <a:extLst>
              <a:ext uri="{FF2B5EF4-FFF2-40B4-BE49-F238E27FC236}">
                <a16:creationId xmlns:a16="http://schemas.microsoft.com/office/drawing/2014/main" id="{DBCC1FB6-4594-4917-8E24-BDE2A909D56C}"/>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A1A27BD7-0CAF-4795-98C1-C079CBB4D5AD}"/>
              </a:ext>
            </a:extLst>
          </p:cNvPr>
          <p:cNvSpPr>
            <a:spLocks noGrp="1" noChangeArrowheads="1"/>
          </p:cNvSpPr>
          <p:nvPr>
            <p:ph type="sldNum" sz="quarter" idx="12"/>
          </p:nvPr>
        </p:nvSpPr>
        <p:spPr/>
        <p:txBody>
          <a:bodyPr/>
          <a:lstStyle>
            <a:lvl1pPr>
              <a:defRPr/>
            </a:lvl1pPr>
          </a:lstStyle>
          <a:p>
            <a:pPr>
              <a:defRPr/>
            </a:pPr>
            <a:fld id="{DAB23153-17FA-4950-AF00-60BAFC4DFE86}" type="slidenum">
              <a:rPr lang="en-US" altLang="en-US"/>
              <a:pPr>
                <a:defRPr/>
              </a:pPr>
              <a:t>‹#›</a:t>
            </a:fld>
            <a:endParaRPr lang="en-US" altLang="en-US"/>
          </a:p>
        </p:txBody>
      </p:sp>
    </p:spTree>
    <p:extLst>
      <p:ext uri="{BB962C8B-B14F-4D97-AF65-F5344CB8AC3E}">
        <p14:creationId xmlns:p14="http://schemas.microsoft.com/office/powerpoint/2010/main" val="2812333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aphicFrame>
        <p:nvGraphicFramePr>
          <p:cNvPr id="2" name="Object 7">
            <a:extLst>
              <a:ext uri="{FF2B5EF4-FFF2-40B4-BE49-F238E27FC236}">
                <a16:creationId xmlns:a16="http://schemas.microsoft.com/office/drawing/2014/main" id="{A83C9D2E-6E75-4453-A37E-88181FD91149}"/>
              </a:ext>
            </a:extLst>
          </p:cNvPr>
          <p:cNvGraphicFramePr>
            <a:graphicFrameLocks noChangeAspect="1"/>
          </p:cNvGraphicFramePr>
          <p:nvPr userDrawn="1"/>
        </p:nvGraphicFramePr>
        <p:xfrm>
          <a:off x="7458075" y="2362200"/>
          <a:ext cx="1685925" cy="4495800"/>
        </p:xfrm>
        <a:graphic>
          <a:graphicData uri="http://schemas.openxmlformats.org/presentationml/2006/ole">
            <mc:AlternateContent xmlns:mc="http://schemas.openxmlformats.org/markup-compatibility/2006">
              <mc:Choice xmlns:v="urn:schemas-microsoft-com:vml" Requires="v">
                <p:oleObj name="Document" r:id="rId2" imgW="1685714" imgH="4210638" progId="XaraX.Document">
                  <p:embed/>
                </p:oleObj>
              </mc:Choice>
              <mc:Fallback>
                <p:oleObj name="Document" r:id="rId2" imgW="1685714" imgH="4210638" progId="XaraX.Document">
                  <p:embed/>
                  <p:pic>
                    <p:nvPicPr>
                      <p:cNvPr id="2" name="Object 7">
                        <a:extLst>
                          <a:ext uri="{FF2B5EF4-FFF2-40B4-BE49-F238E27FC236}">
                            <a16:creationId xmlns:a16="http://schemas.microsoft.com/office/drawing/2014/main" id="{A83C9D2E-6E75-4453-A37E-88181FD91149}"/>
                          </a:ext>
                        </a:extLst>
                      </p:cNvPr>
                      <p:cNvPicPr>
                        <a:picLocks noChangeAspect="1" noChangeArrowheads="1"/>
                      </p:cNvPicPr>
                      <p:nvPr/>
                    </p:nvPicPr>
                    <p:blipFill>
                      <a:blip r:embed="rId3">
                        <a:lum bright="40000" contrast="-26000"/>
                        <a:extLst>
                          <a:ext uri="{28A0092B-C50C-407E-A947-70E740481C1C}">
                            <a14:useLocalDpi xmlns:a14="http://schemas.microsoft.com/office/drawing/2010/main" val="0"/>
                          </a:ext>
                        </a:extLst>
                      </a:blip>
                      <a:srcRect/>
                      <a:stretch>
                        <a:fillRect/>
                      </a:stretch>
                    </p:blipFill>
                    <p:spPr bwMode="auto">
                      <a:xfrm>
                        <a:off x="7458075" y="2362200"/>
                        <a:ext cx="16859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 name="Picture 8" descr="S:\CMedEdShare\_G E N E R A L\Logos\Logo 2017.jpg">
            <a:extLst>
              <a:ext uri="{FF2B5EF4-FFF2-40B4-BE49-F238E27FC236}">
                <a16:creationId xmlns:a16="http://schemas.microsoft.com/office/drawing/2014/main" id="{47E1C691-1F16-4B40-9057-E62DF2CF099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5100" y="260350"/>
            <a:ext cx="18859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a:extLst>
              <a:ext uri="{FF2B5EF4-FFF2-40B4-BE49-F238E27FC236}">
                <a16:creationId xmlns:a16="http://schemas.microsoft.com/office/drawing/2014/main" id="{3237E19C-91D5-4854-97DB-609076393F51}"/>
              </a:ext>
            </a:extLst>
          </p:cNvPr>
          <p:cNvSpPr>
            <a:spLocks noGrp="1" noChangeArrowheads="1"/>
          </p:cNvSpPr>
          <p:nvPr>
            <p:ph type="dt" sz="half" idx="10"/>
          </p:nvPr>
        </p:nvSpPr>
        <p:spPr/>
        <p:txBody>
          <a:bodyPr/>
          <a:lstStyle>
            <a:lvl1pPr>
              <a:defRPr/>
            </a:lvl1pPr>
          </a:lstStyle>
          <a:p>
            <a:pPr>
              <a:defRPr/>
            </a:pPr>
            <a:r>
              <a:rPr lang="en-US" altLang="en-US"/>
              <a:t>Introduction to Family Medicine</a:t>
            </a:r>
          </a:p>
        </p:txBody>
      </p:sp>
      <p:sp>
        <p:nvSpPr>
          <p:cNvPr id="5" name="Rectangle 5">
            <a:extLst>
              <a:ext uri="{FF2B5EF4-FFF2-40B4-BE49-F238E27FC236}">
                <a16:creationId xmlns:a16="http://schemas.microsoft.com/office/drawing/2014/main" id="{CF1BD2B8-ECF0-488C-819E-0B67DDA7BB9D}"/>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F711B17-8B4A-4CBA-9A19-4F1A01A001F8}"/>
              </a:ext>
            </a:extLst>
          </p:cNvPr>
          <p:cNvSpPr>
            <a:spLocks noGrp="1" noChangeArrowheads="1"/>
          </p:cNvSpPr>
          <p:nvPr>
            <p:ph type="sldNum" sz="quarter" idx="12"/>
          </p:nvPr>
        </p:nvSpPr>
        <p:spPr/>
        <p:txBody>
          <a:bodyPr/>
          <a:lstStyle>
            <a:lvl1pPr>
              <a:defRPr/>
            </a:lvl1pPr>
          </a:lstStyle>
          <a:p>
            <a:pPr>
              <a:defRPr/>
            </a:pPr>
            <a:fld id="{77504FDD-882B-43DE-B74D-1B0E79FF9F6A}" type="slidenum">
              <a:rPr lang="en-US" altLang="en-US"/>
              <a:pPr>
                <a:defRPr/>
              </a:pPr>
              <a:t>‹#›</a:t>
            </a:fld>
            <a:endParaRPr lang="en-US" altLang="en-US"/>
          </a:p>
        </p:txBody>
      </p:sp>
    </p:spTree>
    <p:extLst>
      <p:ext uri="{BB962C8B-B14F-4D97-AF65-F5344CB8AC3E}">
        <p14:creationId xmlns:p14="http://schemas.microsoft.com/office/powerpoint/2010/main" val="3446196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aphicFrame>
        <p:nvGraphicFramePr>
          <p:cNvPr id="5" name="Object 7">
            <a:extLst>
              <a:ext uri="{FF2B5EF4-FFF2-40B4-BE49-F238E27FC236}">
                <a16:creationId xmlns:a16="http://schemas.microsoft.com/office/drawing/2014/main" id="{89FE8063-A784-4C81-BF45-8077693255BE}"/>
              </a:ext>
            </a:extLst>
          </p:cNvPr>
          <p:cNvGraphicFramePr>
            <a:graphicFrameLocks noChangeAspect="1"/>
          </p:cNvGraphicFramePr>
          <p:nvPr userDrawn="1"/>
        </p:nvGraphicFramePr>
        <p:xfrm>
          <a:off x="7458075" y="2362200"/>
          <a:ext cx="1685925" cy="4495800"/>
        </p:xfrm>
        <a:graphic>
          <a:graphicData uri="http://schemas.openxmlformats.org/presentationml/2006/ole">
            <mc:AlternateContent xmlns:mc="http://schemas.openxmlformats.org/markup-compatibility/2006">
              <mc:Choice xmlns:v="urn:schemas-microsoft-com:vml" Requires="v">
                <p:oleObj name="Document" r:id="rId2" imgW="1685714" imgH="4210638" progId="XaraX.Document">
                  <p:embed/>
                </p:oleObj>
              </mc:Choice>
              <mc:Fallback>
                <p:oleObj name="Document" r:id="rId2" imgW="1685714" imgH="4210638" progId="XaraX.Document">
                  <p:embed/>
                  <p:pic>
                    <p:nvPicPr>
                      <p:cNvPr id="5" name="Object 7">
                        <a:extLst>
                          <a:ext uri="{FF2B5EF4-FFF2-40B4-BE49-F238E27FC236}">
                            <a16:creationId xmlns:a16="http://schemas.microsoft.com/office/drawing/2014/main" id="{89FE8063-A784-4C81-BF45-8077693255BE}"/>
                          </a:ext>
                        </a:extLst>
                      </p:cNvPr>
                      <p:cNvPicPr>
                        <a:picLocks noChangeAspect="1" noChangeArrowheads="1"/>
                      </p:cNvPicPr>
                      <p:nvPr/>
                    </p:nvPicPr>
                    <p:blipFill>
                      <a:blip r:embed="rId3">
                        <a:lum bright="40000" contrast="-26000"/>
                        <a:extLst>
                          <a:ext uri="{28A0092B-C50C-407E-A947-70E740481C1C}">
                            <a14:useLocalDpi xmlns:a14="http://schemas.microsoft.com/office/drawing/2010/main" val="0"/>
                          </a:ext>
                        </a:extLst>
                      </a:blip>
                      <a:srcRect/>
                      <a:stretch>
                        <a:fillRect/>
                      </a:stretch>
                    </p:blipFill>
                    <p:spPr bwMode="auto">
                      <a:xfrm>
                        <a:off x="7458075" y="2362200"/>
                        <a:ext cx="16859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8" descr="S:\CMedEdShare\_G E N E R A L\Logos\Logo 2017.jpg">
            <a:extLst>
              <a:ext uri="{FF2B5EF4-FFF2-40B4-BE49-F238E27FC236}">
                <a16:creationId xmlns:a16="http://schemas.microsoft.com/office/drawing/2014/main" id="{44A15D43-A77C-4390-B42F-CD3EC7B1D08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5100" y="260350"/>
            <a:ext cx="18859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ADFD82C4-83BF-48FF-B4FD-472C962B5875}"/>
              </a:ext>
            </a:extLst>
          </p:cNvPr>
          <p:cNvSpPr>
            <a:spLocks noGrp="1" noChangeArrowheads="1"/>
          </p:cNvSpPr>
          <p:nvPr>
            <p:ph type="dt" sz="half" idx="10"/>
          </p:nvPr>
        </p:nvSpPr>
        <p:spPr/>
        <p:txBody>
          <a:bodyPr/>
          <a:lstStyle>
            <a:lvl1pPr>
              <a:defRPr/>
            </a:lvl1pPr>
          </a:lstStyle>
          <a:p>
            <a:pPr>
              <a:defRPr/>
            </a:pPr>
            <a:r>
              <a:rPr lang="en-US" altLang="en-US"/>
              <a:t>Introduction to Family Medicine</a:t>
            </a:r>
          </a:p>
        </p:txBody>
      </p:sp>
      <p:sp>
        <p:nvSpPr>
          <p:cNvPr id="8" name="Footer Placeholder 5">
            <a:extLst>
              <a:ext uri="{FF2B5EF4-FFF2-40B4-BE49-F238E27FC236}">
                <a16:creationId xmlns:a16="http://schemas.microsoft.com/office/drawing/2014/main" id="{B7EEB33F-9C44-4182-8B2A-C146B0659EC5}"/>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9" name="Slide Number Placeholder 6">
            <a:extLst>
              <a:ext uri="{FF2B5EF4-FFF2-40B4-BE49-F238E27FC236}">
                <a16:creationId xmlns:a16="http://schemas.microsoft.com/office/drawing/2014/main" id="{E83D5034-3D77-4E3D-B244-4CA088CC25EC}"/>
              </a:ext>
            </a:extLst>
          </p:cNvPr>
          <p:cNvSpPr>
            <a:spLocks noGrp="1" noChangeArrowheads="1"/>
          </p:cNvSpPr>
          <p:nvPr>
            <p:ph type="sldNum" sz="quarter" idx="12"/>
          </p:nvPr>
        </p:nvSpPr>
        <p:spPr/>
        <p:txBody>
          <a:bodyPr/>
          <a:lstStyle>
            <a:lvl1pPr>
              <a:defRPr/>
            </a:lvl1pPr>
          </a:lstStyle>
          <a:p>
            <a:pPr>
              <a:defRPr/>
            </a:pPr>
            <a:fld id="{94A714F0-2001-431C-A727-4E9C921E6C75}" type="slidenum">
              <a:rPr lang="en-US" altLang="en-US"/>
              <a:pPr>
                <a:defRPr/>
              </a:pPr>
              <a:t>‹#›</a:t>
            </a:fld>
            <a:endParaRPr lang="en-US" altLang="en-US"/>
          </a:p>
        </p:txBody>
      </p:sp>
    </p:spTree>
    <p:extLst>
      <p:ext uri="{BB962C8B-B14F-4D97-AF65-F5344CB8AC3E}">
        <p14:creationId xmlns:p14="http://schemas.microsoft.com/office/powerpoint/2010/main" val="3909212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aphicFrame>
        <p:nvGraphicFramePr>
          <p:cNvPr id="5" name="Object 7">
            <a:extLst>
              <a:ext uri="{FF2B5EF4-FFF2-40B4-BE49-F238E27FC236}">
                <a16:creationId xmlns:a16="http://schemas.microsoft.com/office/drawing/2014/main" id="{F4D9E287-4F98-444B-AA07-E2A1F86B49FC}"/>
              </a:ext>
            </a:extLst>
          </p:cNvPr>
          <p:cNvGraphicFramePr>
            <a:graphicFrameLocks noChangeAspect="1"/>
          </p:cNvGraphicFramePr>
          <p:nvPr userDrawn="1"/>
        </p:nvGraphicFramePr>
        <p:xfrm>
          <a:off x="7458075" y="2362200"/>
          <a:ext cx="1685925" cy="4495800"/>
        </p:xfrm>
        <a:graphic>
          <a:graphicData uri="http://schemas.openxmlformats.org/presentationml/2006/ole">
            <mc:AlternateContent xmlns:mc="http://schemas.openxmlformats.org/markup-compatibility/2006">
              <mc:Choice xmlns:v="urn:schemas-microsoft-com:vml" Requires="v">
                <p:oleObj name="Document" r:id="rId2" imgW="1685714" imgH="4210638" progId="XaraX.Document">
                  <p:embed/>
                </p:oleObj>
              </mc:Choice>
              <mc:Fallback>
                <p:oleObj name="Document" r:id="rId2" imgW="1685714" imgH="4210638" progId="XaraX.Document">
                  <p:embed/>
                  <p:pic>
                    <p:nvPicPr>
                      <p:cNvPr id="5" name="Object 7">
                        <a:extLst>
                          <a:ext uri="{FF2B5EF4-FFF2-40B4-BE49-F238E27FC236}">
                            <a16:creationId xmlns:a16="http://schemas.microsoft.com/office/drawing/2014/main" id="{F4D9E287-4F98-444B-AA07-E2A1F86B49FC}"/>
                          </a:ext>
                        </a:extLst>
                      </p:cNvPr>
                      <p:cNvPicPr>
                        <a:picLocks noChangeAspect="1" noChangeArrowheads="1"/>
                      </p:cNvPicPr>
                      <p:nvPr/>
                    </p:nvPicPr>
                    <p:blipFill>
                      <a:blip r:embed="rId3">
                        <a:lum bright="40000" contrast="-26000"/>
                        <a:extLst>
                          <a:ext uri="{28A0092B-C50C-407E-A947-70E740481C1C}">
                            <a14:useLocalDpi xmlns:a14="http://schemas.microsoft.com/office/drawing/2010/main" val="0"/>
                          </a:ext>
                        </a:extLst>
                      </a:blip>
                      <a:srcRect/>
                      <a:stretch>
                        <a:fillRect/>
                      </a:stretch>
                    </p:blipFill>
                    <p:spPr bwMode="auto">
                      <a:xfrm>
                        <a:off x="7458075" y="2362200"/>
                        <a:ext cx="16859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8" descr="S:\CMedEdShare\_G E N E R A L\Logos\Logo 2017.jpg">
            <a:extLst>
              <a:ext uri="{FF2B5EF4-FFF2-40B4-BE49-F238E27FC236}">
                <a16:creationId xmlns:a16="http://schemas.microsoft.com/office/drawing/2014/main" id="{76DFB21C-A843-4357-814E-5454B52E06F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5100" y="260350"/>
            <a:ext cx="18859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E1FA884F-D06E-4250-B5BC-272487D8A4B7}"/>
              </a:ext>
            </a:extLst>
          </p:cNvPr>
          <p:cNvSpPr>
            <a:spLocks noGrp="1" noChangeArrowheads="1"/>
          </p:cNvSpPr>
          <p:nvPr>
            <p:ph type="dt" sz="half" idx="10"/>
          </p:nvPr>
        </p:nvSpPr>
        <p:spPr/>
        <p:txBody>
          <a:bodyPr/>
          <a:lstStyle>
            <a:lvl1pPr>
              <a:defRPr/>
            </a:lvl1pPr>
          </a:lstStyle>
          <a:p>
            <a:pPr>
              <a:defRPr/>
            </a:pPr>
            <a:r>
              <a:rPr lang="en-US" altLang="en-US"/>
              <a:t>Introduction to Family medicine</a:t>
            </a:r>
          </a:p>
        </p:txBody>
      </p:sp>
      <p:sp>
        <p:nvSpPr>
          <p:cNvPr id="8" name="Footer Placeholder 5">
            <a:extLst>
              <a:ext uri="{FF2B5EF4-FFF2-40B4-BE49-F238E27FC236}">
                <a16:creationId xmlns:a16="http://schemas.microsoft.com/office/drawing/2014/main" id="{ECDA8989-7C86-4EF6-8784-6C354B15C696}"/>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9" name="Slide Number Placeholder 6">
            <a:extLst>
              <a:ext uri="{FF2B5EF4-FFF2-40B4-BE49-F238E27FC236}">
                <a16:creationId xmlns:a16="http://schemas.microsoft.com/office/drawing/2014/main" id="{6BFF2D85-8462-4B77-BA49-E9481001452C}"/>
              </a:ext>
            </a:extLst>
          </p:cNvPr>
          <p:cNvSpPr>
            <a:spLocks noGrp="1" noChangeArrowheads="1"/>
          </p:cNvSpPr>
          <p:nvPr>
            <p:ph type="sldNum" sz="quarter" idx="12"/>
          </p:nvPr>
        </p:nvSpPr>
        <p:spPr/>
        <p:txBody>
          <a:bodyPr/>
          <a:lstStyle>
            <a:lvl1pPr>
              <a:defRPr/>
            </a:lvl1pPr>
          </a:lstStyle>
          <a:p>
            <a:pPr>
              <a:defRPr/>
            </a:pPr>
            <a:fld id="{58FD3E06-2A1E-4F1E-9910-2521A9B75666}" type="slidenum">
              <a:rPr lang="en-US" altLang="en-US"/>
              <a:pPr>
                <a:defRPr/>
              </a:pPr>
              <a:t>‹#›</a:t>
            </a:fld>
            <a:endParaRPr lang="en-US" altLang="en-US"/>
          </a:p>
        </p:txBody>
      </p:sp>
    </p:spTree>
    <p:extLst>
      <p:ext uri="{BB962C8B-B14F-4D97-AF65-F5344CB8AC3E}">
        <p14:creationId xmlns:p14="http://schemas.microsoft.com/office/powerpoint/2010/main" val="2011724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7BC6C9E-27A3-4F07-AFB5-50219CD8F1B2}"/>
              </a:ext>
            </a:extLst>
          </p:cNvPr>
          <p:cNvSpPr>
            <a:spLocks noGrp="1" noChangeArrowheads="1"/>
          </p:cNvSpPr>
          <p:nvPr>
            <p:ph type="title"/>
          </p:nvPr>
        </p:nvSpPr>
        <p:spPr bwMode="auto">
          <a:xfrm>
            <a:off x="2268538" y="260350"/>
            <a:ext cx="640715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B0671D5-49E3-4CC2-BA96-D2A5FC6F919A}"/>
              </a:ext>
            </a:extLst>
          </p:cNvPr>
          <p:cNvSpPr>
            <a:spLocks noGrp="1" noChangeArrowheads="1"/>
          </p:cNvSpPr>
          <p:nvPr>
            <p:ph type="body" idx="1"/>
          </p:nvPr>
        </p:nvSpPr>
        <p:spPr bwMode="auto">
          <a:xfrm>
            <a:off x="250825" y="1125538"/>
            <a:ext cx="8435975" cy="500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76F4C07-7548-4D9C-841F-741B98C50A95}"/>
              </a:ext>
            </a:extLst>
          </p:cNvPr>
          <p:cNvSpPr>
            <a:spLocks noGrp="1" noChangeArrowheads="1"/>
          </p:cNvSpPr>
          <p:nvPr>
            <p:ph type="dt" sz="half" idx="2"/>
          </p:nvPr>
        </p:nvSpPr>
        <p:spPr bwMode="auto">
          <a:xfrm>
            <a:off x="250825" y="6245225"/>
            <a:ext cx="30257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1">
                <a:solidFill>
                  <a:srgbClr val="FFCC99"/>
                </a:solidFill>
                <a:latin typeface="Arial" charset="0"/>
              </a:defRPr>
            </a:lvl1pPr>
          </a:lstStyle>
          <a:p>
            <a:pPr>
              <a:defRPr/>
            </a:pPr>
            <a:r>
              <a:rPr lang="en-US" altLang="en-US"/>
              <a:t>Introduction to Family Medicine</a:t>
            </a:r>
          </a:p>
        </p:txBody>
      </p:sp>
      <p:sp>
        <p:nvSpPr>
          <p:cNvPr id="1029" name="Rectangle 5">
            <a:extLst>
              <a:ext uri="{FF2B5EF4-FFF2-40B4-BE49-F238E27FC236}">
                <a16:creationId xmlns:a16="http://schemas.microsoft.com/office/drawing/2014/main" id="{A72AE9B2-AC46-434B-B838-F2ED3A0B9EE3}"/>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ltLang="en-US"/>
          </a:p>
        </p:txBody>
      </p:sp>
      <p:sp>
        <p:nvSpPr>
          <p:cNvPr id="1030" name="Rectangle 6">
            <a:extLst>
              <a:ext uri="{FF2B5EF4-FFF2-40B4-BE49-F238E27FC236}">
                <a16:creationId xmlns:a16="http://schemas.microsoft.com/office/drawing/2014/main" id="{52093E71-309D-44B9-BC84-6592D8BAF4EE}"/>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0E1BB760-ACB1-4D26-A270-D42687D39455}" type="slidenum">
              <a:rPr lang="en-US" altLang="en-US"/>
              <a:pPr>
                <a:defRPr/>
              </a:pPr>
              <a:t>‹#›</a:t>
            </a:fld>
            <a:endParaRPr lang="en-US" altLang="en-US"/>
          </a:p>
        </p:txBody>
      </p:sp>
      <p:graphicFrame>
        <p:nvGraphicFramePr>
          <p:cNvPr id="1031" name="Object 7">
            <a:extLst>
              <a:ext uri="{FF2B5EF4-FFF2-40B4-BE49-F238E27FC236}">
                <a16:creationId xmlns:a16="http://schemas.microsoft.com/office/drawing/2014/main" id="{E2A29554-2797-4A74-8F83-75A99C0FE821}"/>
              </a:ext>
            </a:extLst>
          </p:cNvPr>
          <p:cNvGraphicFramePr>
            <a:graphicFrameLocks noChangeAspect="1"/>
          </p:cNvGraphicFramePr>
          <p:nvPr userDrawn="1"/>
        </p:nvGraphicFramePr>
        <p:xfrm>
          <a:off x="7458075" y="2362200"/>
          <a:ext cx="1685925" cy="4495800"/>
        </p:xfrm>
        <a:graphic>
          <a:graphicData uri="http://schemas.openxmlformats.org/presentationml/2006/ole">
            <mc:AlternateContent xmlns:mc="http://schemas.openxmlformats.org/markup-compatibility/2006">
              <mc:Choice xmlns:v="urn:schemas-microsoft-com:vml" Requires="v">
                <p:oleObj name="Document" r:id="rId14" imgW="1685714" imgH="4210638" progId="XaraX.Document">
                  <p:embed/>
                </p:oleObj>
              </mc:Choice>
              <mc:Fallback>
                <p:oleObj name="Document" r:id="rId14" imgW="1685714" imgH="4210638" progId="XaraX.Document">
                  <p:embed/>
                  <p:pic>
                    <p:nvPicPr>
                      <p:cNvPr id="1031" name="Object 7">
                        <a:extLst>
                          <a:ext uri="{FF2B5EF4-FFF2-40B4-BE49-F238E27FC236}">
                            <a16:creationId xmlns:a16="http://schemas.microsoft.com/office/drawing/2014/main" id="{E2A29554-2797-4A74-8F83-75A99C0FE821}"/>
                          </a:ext>
                        </a:extLst>
                      </p:cNvPr>
                      <p:cNvPicPr>
                        <a:picLocks noChangeAspect="1" noChangeArrowheads="1"/>
                      </p:cNvPicPr>
                      <p:nvPr/>
                    </p:nvPicPr>
                    <p:blipFill>
                      <a:blip r:embed="rId15">
                        <a:lum bright="40000" contrast="-26000"/>
                        <a:extLst>
                          <a:ext uri="{28A0092B-C50C-407E-A947-70E740481C1C}">
                            <a14:useLocalDpi xmlns:a14="http://schemas.microsoft.com/office/drawing/2010/main" val="0"/>
                          </a:ext>
                        </a:extLst>
                      </a:blip>
                      <a:srcRect/>
                      <a:stretch>
                        <a:fillRect/>
                      </a:stretch>
                    </p:blipFill>
                    <p:spPr bwMode="auto">
                      <a:xfrm>
                        <a:off x="7458075" y="2362200"/>
                        <a:ext cx="16859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32" name="Picture 8" descr="S:\CMedEdShare\_G E N E R A L\Logos\Logo 2017.jpg">
            <a:extLst>
              <a:ext uri="{FF2B5EF4-FFF2-40B4-BE49-F238E27FC236}">
                <a16:creationId xmlns:a16="http://schemas.microsoft.com/office/drawing/2014/main" id="{2D1957B5-6237-4D22-B8E4-E1E0D1DD6D2A}"/>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65100" y="260350"/>
            <a:ext cx="18859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8" r:id="rId1"/>
    <p:sldLayoutId id="2147483787"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Lst>
  <p:hf sldNum="0" hdr="0" ftr="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charset="0"/>
        </a:defRPr>
      </a:lvl2pPr>
      <a:lvl3pPr algn="ctr" rtl="0" eaLnBrk="0" fontAlgn="base" hangingPunct="0">
        <a:spcBef>
          <a:spcPct val="0"/>
        </a:spcBef>
        <a:spcAft>
          <a:spcPct val="0"/>
        </a:spcAft>
        <a:defRPr sz="4000">
          <a:solidFill>
            <a:schemeClr val="tx2"/>
          </a:solidFill>
          <a:latin typeface="Arial" charset="0"/>
        </a:defRPr>
      </a:lvl3pPr>
      <a:lvl4pPr algn="ctr" rtl="0" eaLnBrk="0" fontAlgn="base" hangingPunct="0">
        <a:spcBef>
          <a:spcPct val="0"/>
        </a:spcBef>
        <a:spcAft>
          <a:spcPct val="0"/>
        </a:spcAft>
        <a:defRPr sz="4000">
          <a:solidFill>
            <a:schemeClr val="tx2"/>
          </a:solidFill>
          <a:latin typeface="Arial" charset="0"/>
        </a:defRPr>
      </a:lvl4pPr>
      <a:lvl5pPr algn="ctr" rtl="0" eaLnBrk="0" fontAlgn="base" hangingPunct="0">
        <a:spcBef>
          <a:spcPct val="0"/>
        </a:spcBef>
        <a:spcAft>
          <a:spcPct val="0"/>
        </a:spcAft>
        <a:defRPr sz="4000">
          <a:solidFill>
            <a:schemeClr val="tx2"/>
          </a:solidFill>
          <a:latin typeface="Arial" charset="0"/>
        </a:defRPr>
      </a:lvl5pPr>
      <a:lvl6pPr marL="457200" algn="ctr" rtl="0" fontAlgn="base">
        <a:spcBef>
          <a:spcPct val="0"/>
        </a:spcBef>
        <a:spcAft>
          <a:spcPct val="0"/>
        </a:spcAft>
        <a:defRPr sz="4000">
          <a:solidFill>
            <a:schemeClr val="tx2"/>
          </a:solidFill>
          <a:latin typeface="Arial" charset="0"/>
        </a:defRPr>
      </a:lvl6pPr>
      <a:lvl7pPr marL="914400" algn="ctr" rtl="0" fontAlgn="base">
        <a:spcBef>
          <a:spcPct val="0"/>
        </a:spcBef>
        <a:spcAft>
          <a:spcPct val="0"/>
        </a:spcAft>
        <a:defRPr sz="4000">
          <a:solidFill>
            <a:schemeClr val="tx2"/>
          </a:solidFill>
          <a:latin typeface="Arial" charset="0"/>
        </a:defRPr>
      </a:lvl7pPr>
      <a:lvl8pPr marL="1371600" algn="ctr" rtl="0" fontAlgn="base">
        <a:spcBef>
          <a:spcPct val="0"/>
        </a:spcBef>
        <a:spcAft>
          <a:spcPct val="0"/>
        </a:spcAft>
        <a:defRPr sz="4000">
          <a:solidFill>
            <a:schemeClr val="tx2"/>
          </a:solidFill>
          <a:latin typeface="Arial" charset="0"/>
        </a:defRPr>
      </a:lvl8pPr>
      <a:lvl9pPr marL="1828800" algn="ctr"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a:extLst>
              <a:ext uri="{FF2B5EF4-FFF2-40B4-BE49-F238E27FC236}">
                <a16:creationId xmlns:a16="http://schemas.microsoft.com/office/drawing/2014/main" id="{DBF754D5-F6DE-4EB1-BA9B-4C33CDB2A1F7}"/>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solidFill>
                  <a:srgbClr val="FFCC99"/>
                </a:solidFill>
              </a:rPr>
              <a:t>Introduction to Family Medicine</a:t>
            </a:r>
          </a:p>
        </p:txBody>
      </p:sp>
      <p:sp>
        <p:nvSpPr>
          <p:cNvPr id="14339" name="Rectangle 2">
            <a:extLst>
              <a:ext uri="{FF2B5EF4-FFF2-40B4-BE49-F238E27FC236}">
                <a16:creationId xmlns:a16="http://schemas.microsoft.com/office/drawing/2014/main" id="{72ED9DAF-025D-4B2A-A6FF-6C10CB554D51}"/>
              </a:ext>
            </a:extLst>
          </p:cNvPr>
          <p:cNvSpPr>
            <a:spLocks noGrp="1" noChangeArrowheads="1"/>
          </p:cNvSpPr>
          <p:nvPr>
            <p:ph type="ctrTitle"/>
          </p:nvPr>
        </p:nvSpPr>
        <p:spPr/>
        <p:txBody>
          <a:bodyPr/>
          <a:lstStyle/>
          <a:p>
            <a:pPr eaLnBrk="1" hangingPunct="1"/>
            <a:r>
              <a:rPr lang="en-GB" altLang="en-US"/>
              <a:t>Introduction to Family Medicine</a:t>
            </a:r>
            <a:endParaRPr lang="en-US" altLang="en-US"/>
          </a:p>
        </p:txBody>
      </p:sp>
      <p:sp>
        <p:nvSpPr>
          <p:cNvPr id="14340" name="Rectangle 3">
            <a:extLst>
              <a:ext uri="{FF2B5EF4-FFF2-40B4-BE49-F238E27FC236}">
                <a16:creationId xmlns:a16="http://schemas.microsoft.com/office/drawing/2014/main" id="{078933D8-961B-4D99-AAD7-5925FA2CA2C0}"/>
              </a:ext>
            </a:extLst>
          </p:cNvPr>
          <p:cNvSpPr>
            <a:spLocks noGrp="1" noChangeArrowheads="1"/>
          </p:cNvSpPr>
          <p:nvPr>
            <p:ph type="subTitle" idx="1"/>
          </p:nvPr>
        </p:nvSpPr>
        <p:spPr/>
        <p:txBody>
          <a:bodyPr/>
          <a:lstStyle/>
          <a:p>
            <a:pPr eaLnBrk="1" hangingPunct="1"/>
            <a:r>
              <a:rPr lang="en-GB" altLang="en-US" dirty="0"/>
              <a:t>GP Tutor Meeting</a:t>
            </a:r>
          </a:p>
          <a:p>
            <a:pPr eaLnBrk="1" hangingPunct="1"/>
            <a:r>
              <a:rPr lang="en-GB" altLang="en-US" dirty="0"/>
              <a:t>11th September 2024</a:t>
            </a:r>
          </a:p>
          <a:p>
            <a:pPr eaLnBrk="1" hangingPunct="1"/>
            <a:r>
              <a:rPr lang="en-GB" altLang="en-US" dirty="0"/>
              <a:t>Dr Gráinne Kearney</a:t>
            </a:r>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3">
            <a:extLst>
              <a:ext uri="{FF2B5EF4-FFF2-40B4-BE49-F238E27FC236}">
                <a16:creationId xmlns:a16="http://schemas.microsoft.com/office/drawing/2014/main" id="{A17717E6-8321-4508-8B10-EDAA0D8CCE17}"/>
              </a:ext>
            </a:extLst>
          </p:cNvPr>
          <p:cNvSpPr>
            <a:spLocks noGrp="1"/>
          </p:cNvSpPr>
          <p:nvPr>
            <p:ph type="title"/>
          </p:nvPr>
        </p:nvSpPr>
        <p:spPr>
          <a:xfrm>
            <a:off x="2268538" y="260350"/>
            <a:ext cx="6407150" cy="711200"/>
          </a:xfrm>
        </p:spPr>
        <p:txBody>
          <a:bodyPr vert="horz" wrap="square" lIns="91440" tIns="45720" rIns="91440" bIns="45720" numCol="1" anchor="ctr" anchorCtr="0" compatLnSpc="1">
            <a:prstTxWarp prst="textNoShape">
              <a:avLst/>
            </a:prstTxWarp>
            <a:normAutofit/>
          </a:bodyPr>
          <a:lstStyle/>
          <a:p>
            <a:r>
              <a:rPr lang="en-GB" altLang="en-US" dirty="0"/>
              <a:t>Agenda</a:t>
            </a:r>
          </a:p>
        </p:txBody>
      </p:sp>
      <p:sp>
        <p:nvSpPr>
          <p:cNvPr id="2" name="Rectangle 1">
            <a:extLst>
              <a:ext uri="{FF2B5EF4-FFF2-40B4-BE49-F238E27FC236}">
                <a16:creationId xmlns:a16="http://schemas.microsoft.com/office/drawing/2014/main" id="{E0ACEC0C-49A9-4BE8-B681-43C007339A6F}"/>
              </a:ext>
            </a:extLst>
          </p:cNvPr>
          <p:cNvSpPr/>
          <p:nvPr/>
        </p:nvSpPr>
        <p:spPr bwMode="auto">
          <a:xfrm>
            <a:off x="250825" y="1125538"/>
            <a:ext cx="8435975" cy="5000625"/>
          </a:xfrm>
          <a:prstGeom prst="rect">
            <a:avLst/>
          </a:prstGeom>
          <a:noFill/>
          <a:ln>
            <a:noFill/>
          </a:ln>
          <a:effectLst/>
        </p:spPr>
        <p:txBody>
          <a:bodyPr vert="horz" wrap="square" lIns="91440" tIns="45720" rIns="91440" bIns="45720" numCol="1" anchor="t" anchorCtr="0" compatLnSpc="1">
            <a:prstTxWarp prst="textNoShape">
              <a:avLst/>
            </a:prstTxWarp>
            <a:normAutofit/>
          </a:bodyPr>
          <a:lstStyle/>
          <a:p>
            <a:pPr>
              <a:spcBef>
                <a:spcPct val="20000"/>
              </a:spcBef>
              <a:defRPr/>
            </a:pPr>
            <a:r>
              <a:rPr lang="en-GB" sz="3200" b="1" dirty="0">
                <a:latin typeface="+mn-lt"/>
              </a:rPr>
              <a:t>General updates </a:t>
            </a:r>
          </a:p>
          <a:p>
            <a:pPr>
              <a:spcBef>
                <a:spcPct val="20000"/>
              </a:spcBef>
              <a:defRPr/>
            </a:pPr>
            <a:r>
              <a:rPr lang="en-GB" sz="3200" dirty="0">
                <a:latin typeface="+mn-lt"/>
              </a:rPr>
              <a:t>Year 1 – Family Attachment</a:t>
            </a:r>
          </a:p>
          <a:p>
            <a:pPr>
              <a:spcBef>
                <a:spcPct val="20000"/>
              </a:spcBef>
              <a:defRPr/>
            </a:pPr>
            <a:r>
              <a:rPr lang="en-GB" sz="3200" dirty="0">
                <a:latin typeface="+mn-lt"/>
              </a:rPr>
              <a:t>Year 2 – General Practice Experience</a:t>
            </a:r>
          </a:p>
          <a:p>
            <a:pPr>
              <a:spcBef>
                <a:spcPct val="20000"/>
              </a:spcBef>
              <a:defRPr/>
            </a:pPr>
            <a:r>
              <a:rPr lang="en-GB" sz="3200" dirty="0">
                <a:latin typeface="+mn-lt"/>
              </a:rPr>
              <a:t>Tutor group work - reflecting on learning events and tutor feedback </a:t>
            </a:r>
          </a:p>
        </p:txBody>
      </p:sp>
      <p:sp>
        <p:nvSpPr>
          <p:cNvPr id="15368" name="Date Placeholder 3">
            <a:extLst>
              <a:ext uri="{FF2B5EF4-FFF2-40B4-BE49-F238E27FC236}">
                <a16:creationId xmlns:a16="http://schemas.microsoft.com/office/drawing/2014/main" id="{F1A23BC5-3AFB-374E-40FB-F2876DB0C7CE}"/>
              </a:ext>
            </a:extLst>
          </p:cNvPr>
          <p:cNvSpPr>
            <a:spLocks noGrp="1"/>
          </p:cNvSpPr>
          <p:nvPr>
            <p:ph type="dt" sz="half" idx="10"/>
          </p:nvPr>
        </p:nvSpPr>
        <p:spPr>
          <a:xfrm>
            <a:off x="250825" y="6245225"/>
            <a:ext cx="3025775" cy="476250"/>
          </a:xfrm>
        </p:spPr>
        <p:txBody>
          <a:bodyPr/>
          <a:lstStyle/>
          <a:p>
            <a:pPr>
              <a:spcAft>
                <a:spcPts val="600"/>
              </a:spcAft>
              <a:defRPr/>
            </a:pPr>
            <a:r>
              <a:rPr lang="en-US" altLang="en-US"/>
              <a:t>Introduction to Family Medicine</a:t>
            </a:r>
          </a:p>
        </p:txBody>
      </p:sp>
    </p:spTree>
    <p:extLst>
      <p:ext uri="{BB962C8B-B14F-4D97-AF65-F5344CB8AC3E}">
        <p14:creationId xmlns:p14="http://schemas.microsoft.com/office/powerpoint/2010/main" val="314220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8538" y="260350"/>
            <a:ext cx="6407150" cy="711200"/>
          </a:xfrm>
        </p:spPr>
        <p:txBody>
          <a:bodyPr vert="horz" wrap="square" lIns="91440" tIns="45720" rIns="91440" bIns="45720" numCol="1" anchor="ctr" anchorCtr="0" compatLnSpc="1">
            <a:prstTxWarp prst="textNoShape">
              <a:avLst/>
            </a:prstTxWarp>
            <a:normAutofit/>
          </a:bodyPr>
          <a:lstStyle/>
          <a:p>
            <a:r>
              <a:rPr lang="en-GB" dirty="0"/>
              <a:t>General Housekeeping</a:t>
            </a:r>
          </a:p>
        </p:txBody>
      </p:sp>
      <p:sp>
        <p:nvSpPr>
          <p:cNvPr id="4" name="TextBox 3">
            <a:extLst>
              <a:ext uri="{FF2B5EF4-FFF2-40B4-BE49-F238E27FC236}">
                <a16:creationId xmlns:a16="http://schemas.microsoft.com/office/drawing/2014/main" id="{E7F242F6-0725-4B6C-8B36-1279972ED208}"/>
              </a:ext>
            </a:extLst>
          </p:cNvPr>
          <p:cNvSpPr txBox="1"/>
          <p:nvPr/>
        </p:nvSpPr>
        <p:spPr bwMode="auto">
          <a:xfrm>
            <a:off x="250825" y="1125538"/>
            <a:ext cx="8435975" cy="5000625"/>
          </a:xfrm>
          <a:prstGeom prst="rect">
            <a:avLst/>
          </a:prstGeom>
          <a:noFill/>
          <a:ln>
            <a:noFill/>
          </a:ln>
          <a:effectLst/>
        </p:spPr>
        <p:txBody>
          <a:bodyPr vert="horz" wrap="square" lIns="91440" tIns="45720" rIns="91440" bIns="45720" numCol="1" rtlCol="0" anchor="t" anchorCtr="0" compatLnSpc="1">
            <a:prstTxWarp prst="textNoShape">
              <a:avLst/>
            </a:prstTxWarp>
            <a:normAutofit/>
          </a:bodyPr>
          <a:lstStyle/>
          <a:p>
            <a:pPr marL="457200" indent="-457200">
              <a:spcBef>
                <a:spcPct val="20000"/>
              </a:spcBef>
              <a:buFont typeface="Arial" panose="020B0604020202020204" pitchFamily="34" charset="0"/>
              <a:buChar char="•"/>
            </a:pPr>
            <a:r>
              <a:rPr lang="en-GB" sz="3200" dirty="0">
                <a:latin typeface="+mn-lt"/>
              </a:rPr>
              <a:t>Dates</a:t>
            </a:r>
          </a:p>
          <a:p>
            <a:pPr marL="457200" indent="-457200">
              <a:spcBef>
                <a:spcPct val="20000"/>
              </a:spcBef>
              <a:buFont typeface="Arial" panose="020B0604020202020204" pitchFamily="34" charset="0"/>
              <a:buChar char="•"/>
            </a:pPr>
            <a:r>
              <a:rPr lang="en-GB" sz="3200" dirty="0">
                <a:latin typeface="+mn-lt"/>
              </a:rPr>
              <a:t>Feedback</a:t>
            </a:r>
          </a:p>
          <a:p>
            <a:pPr marL="457200" indent="-457200">
              <a:spcBef>
                <a:spcPct val="20000"/>
              </a:spcBef>
              <a:buFont typeface="Arial" panose="020B0604020202020204" pitchFamily="34" charset="0"/>
              <a:buChar char="•"/>
            </a:pPr>
            <a:r>
              <a:rPr lang="en-GB" sz="3200" dirty="0">
                <a:latin typeface="+mn-lt"/>
              </a:rPr>
              <a:t>Tutor resources</a:t>
            </a:r>
          </a:p>
          <a:p>
            <a:pPr marL="457200" indent="-457200">
              <a:spcBef>
                <a:spcPct val="20000"/>
              </a:spcBef>
              <a:buFont typeface="Arial" panose="020B0604020202020204" pitchFamily="34" charset="0"/>
              <a:buChar char="•"/>
            </a:pPr>
            <a:r>
              <a:rPr lang="en-GB" sz="3200" dirty="0">
                <a:latin typeface="+mn-lt"/>
              </a:rPr>
              <a:t>Student attendance and support</a:t>
            </a:r>
          </a:p>
          <a:p>
            <a:pPr marL="457200" indent="-457200">
              <a:spcBef>
                <a:spcPct val="20000"/>
              </a:spcBef>
              <a:buFont typeface="Arial" panose="020B0604020202020204" pitchFamily="34" charset="0"/>
              <a:buChar char="•"/>
            </a:pPr>
            <a:r>
              <a:rPr lang="en-GB" sz="3200" dirty="0">
                <a:latin typeface="+mn-lt"/>
              </a:rPr>
              <a:t>Home visit guidance </a:t>
            </a:r>
          </a:p>
          <a:p>
            <a:pPr marL="457200" indent="-457200">
              <a:spcBef>
                <a:spcPct val="20000"/>
              </a:spcBef>
              <a:buFont typeface="Arial" panose="020B0604020202020204" pitchFamily="34" charset="0"/>
              <a:buChar char="•"/>
            </a:pPr>
            <a:r>
              <a:rPr lang="en-GB" sz="3200" dirty="0">
                <a:latin typeface="+mn-lt"/>
              </a:rPr>
              <a:t>Pearse Donnelly prize</a:t>
            </a:r>
          </a:p>
          <a:p>
            <a:pPr marL="457200" indent="-457200">
              <a:spcBef>
                <a:spcPct val="20000"/>
              </a:spcBef>
              <a:buFont typeface="Arial" panose="020B0604020202020204" pitchFamily="34" charset="0"/>
              <a:buChar char="•"/>
            </a:pPr>
            <a:r>
              <a:rPr lang="en-GB" sz="3200" dirty="0">
                <a:latin typeface="+mn-lt"/>
              </a:rPr>
              <a:t>Progress Test/MLA</a:t>
            </a:r>
          </a:p>
          <a:p>
            <a:pPr marL="457200" indent="-457200">
              <a:spcBef>
                <a:spcPct val="20000"/>
              </a:spcBef>
              <a:buFont typeface="Arial" panose="020B0604020202020204" pitchFamily="34" charset="0"/>
              <a:buChar char="•"/>
            </a:pPr>
            <a:r>
              <a:rPr lang="en-GB" sz="3200" dirty="0">
                <a:latin typeface="+mn-lt"/>
              </a:rPr>
              <a:t>Involvement of senior students/trainees</a:t>
            </a:r>
          </a:p>
          <a:p>
            <a:pPr>
              <a:spcBef>
                <a:spcPct val="20000"/>
              </a:spcBef>
            </a:pPr>
            <a:endParaRPr lang="en-GB" sz="3200" dirty="0">
              <a:latin typeface="+mn-lt"/>
            </a:endParaRPr>
          </a:p>
        </p:txBody>
      </p:sp>
      <p:sp>
        <p:nvSpPr>
          <p:cNvPr id="3" name="Date Placeholder 2"/>
          <p:cNvSpPr>
            <a:spLocks noGrp="1"/>
          </p:cNvSpPr>
          <p:nvPr>
            <p:ph type="dt" sz="half" idx="10"/>
          </p:nvPr>
        </p:nvSpPr>
        <p:spPr>
          <a:xfrm>
            <a:off x="250825" y="6245225"/>
            <a:ext cx="3025775" cy="476250"/>
          </a:xfrm>
        </p:spPr>
        <p:txBody>
          <a:bodyPr vert="horz" wrap="square" lIns="91440" tIns="45720" rIns="91440" bIns="45720" numCol="1" anchor="t" anchorCtr="0" compatLnSpc="1">
            <a:prstTxWarp prst="textNoShape">
              <a:avLst/>
            </a:prstTxWarp>
            <a:normAutofit/>
          </a:bodyPr>
          <a:lstStyle/>
          <a:p>
            <a:pPr>
              <a:spcAft>
                <a:spcPts val="600"/>
              </a:spcAft>
              <a:defRPr/>
            </a:pPr>
            <a:r>
              <a:rPr lang="en-US" altLang="en-US" b="1" kern="1200">
                <a:latin typeface="Arial" charset="0"/>
                <a:ea typeface="+mn-ea"/>
                <a:cs typeface="+mn-cs"/>
              </a:rPr>
              <a:t>Introduction to Family Medicine</a:t>
            </a:r>
          </a:p>
        </p:txBody>
      </p:sp>
    </p:spTree>
    <p:extLst>
      <p:ext uri="{BB962C8B-B14F-4D97-AF65-F5344CB8AC3E}">
        <p14:creationId xmlns:p14="http://schemas.microsoft.com/office/powerpoint/2010/main" val="1557762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Year 1 dates</a:t>
            </a:r>
          </a:p>
        </p:txBody>
      </p:sp>
      <p:sp>
        <p:nvSpPr>
          <p:cNvPr id="3" name="Date Placeholder 2"/>
          <p:cNvSpPr>
            <a:spLocks noGrp="1"/>
          </p:cNvSpPr>
          <p:nvPr>
            <p:ph type="dt" sz="half" idx="10"/>
          </p:nvPr>
        </p:nvSpPr>
        <p:spPr/>
        <p:txBody>
          <a:bodyPr/>
          <a:lstStyle/>
          <a:p>
            <a:pPr>
              <a:defRPr/>
            </a:pPr>
            <a:r>
              <a:rPr lang="en-US" altLang="en-US"/>
              <a:t>Introduction to Family Medicine</a:t>
            </a:r>
          </a:p>
        </p:txBody>
      </p:sp>
      <p:graphicFrame>
        <p:nvGraphicFramePr>
          <p:cNvPr id="4" name="Table 3"/>
          <p:cNvGraphicFramePr>
            <a:graphicFrameLocks noGrp="1"/>
          </p:cNvGraphicFramePr>
          <p:nvPr>
            <p:extLst>
              <p:ext uri="{D42A27DB-BD31-4B8C-83A1-F6EECF244321}">
                <p14:modId xmlns:p14="http://schemas.microsoft.com/office/powerpoint/2010/main" val="2421415092"/>
              </p:ext>
            </p:extLst>
          </p:nvPr>
        </p:nvGraphicFramePr>
        <p:xfrm>
          <a:off x="2137410" y="1825307"/>
          <a:ext cx="4703127" cy="3566160"/>
        </p:xfrm>
        <a:graphic>
          <a:graphicData uri="http://schemas.openxmlformats.org/drawingml/2006/table">
            <a:tbl>
              <a:tblPr/>
              <a:tblGrid>
                <a:gridCol w="1556572">
                  <a:extLst>
                    <a:ext uri="{9D8B030D-6E8A-4147-A177-3AD203B41FA5}">
                      <a16:colId xmlns:a16="http://schemas.microsoft.com/office/drawing/2014/main" val="2932054253"/>
                    </a:ext>
                  </a:extLst>
                </a:gridCol>
                <a:gridCol w="1567720">
                  <a:extLst>
                    <a:ext uri="{9D8B030D-6E8A-4147-A177-3AD203B41FA5}">
                      <a16:colId xmlns:a16="http://schemas.microsoft.com/office/drawing/2014/main" val="1856437666"/>
                    </a:ext>
                  </a:extLst>
                </a:gridCol>
                <a:gridCol w="1578835">
                  <a:extLst>
                    <a:ext uri="{9D8B030D-6E8A-4147-A177-3AD203B41FA5}">
                      <a16:colId xmlns:a16="http://schemas.microsoft.com/office/drawing/2014/main" val="2533996612"/>
                    </a:ext>
                  </a:extLst>
                </a:gridCol>
              </a:tblGrid>
              <a:tr h="350882">
                <a:tc>
                  <a:txBody>
                    <a:bodyPr/>
                    <a:lstStyle/>
                    <a:p>
                      <a:pPr algn="ctr" rtl="0" fontAlgn="base"/>
                      <a:r>
                        <a:rPr lang="en-US" b="0" i="0" dirty="0">
                          <a:solidFill>
                            <a:srgbClr val="000000"/>
                          </a:solidFill>
                          <a:effectLst/>
                          <a:latin typeface="Calibri" panose="020F0502020204030204" pitchFamily="34" charset="0"/>
                        </a:rPr>
                        <a:t> ​</a:t>
                      </a:r>
                      <a:endParaRPr lang="en-US" b="0" i="0" dirty="0">
                        <a:solidFill>
                          <a:srgbClr val="000000"/>
                        </a:solidFill>
                        <a:effectLst/>
                      </a:endParaRPr>
                    </a:p>
                  </a:txBody>
                  <a:tcPr>
                    <a:lnL w="6668" cap="flat" cmpd="sng" algn="ctr">
                      <a:solidFill>
                        <a:srgbClr val="000000"/>
                      </a:solidFill>
                      <a:prstDash val="solid"/>
                      <a:round/>
                      <a:headEnd type="none" w="med" len="med"/>
                      <a:tailEnd type="none" w="med" len="med"/>
                    </a:lnL>
                    <a:lnR w="6668" cap="flat" cmpd="sng" algn="ctr">
                      <a:solidFill>
                        <a:srgbClr val="000000"/>
                      </a:solidFill>
                      <a:prstDash val="solid"/>
                      <a:round/>
                      <a:headEnd type="none" w="med" len="med"/>
                      <a:tailEnd type="none" w="med" len="med"/>
                    </a:lnR>
                    <a:lnT w="6668" cap="flat" cmpd="sng" algn="ctr">
                      <a:solidFill>
                        <a:srgbClr val="000000"/>
                      </a:solidFill>
                      <a:prstDash val="solid"/>
                      <a:round/>
                      <a:headEnd type="none" w="med" len="med"/>
                      <a:tailEnd type="none" w="med" len="med"/>
                    </a:lnT>
                    <a:lnB w="6668" cap="flat" cmpd="sng" algn="ctr">
                      <a:solidFill>
                        <a:srgbClr val="000000"/>
                      </a:solidFill>
                      <a:prstDash val="solid"/>
                      <a:round/>
                      <a:headEnd type="none" w="med" len="med"/>
                      <a:tailEnd type="none" w="med" len="med"/>
                    </a:lnB>
                  </a:tcPr>
                </a:tc>
                <a:tc>
                  <a:txBody>
                    <a:bodyPr/>
                    <a:lstStyle/>
                    <a:p>
                      <a:pPr algn="ctr" rtl="0" fontAlgn="base"/>
                      <a:r>
                        <a:rPr lang="en-US" b="1" i="0">
                          <a:solidFill>
                            <a:srgbClr val="000000"/>
                          </a:solidFill>
                          <a:effectLst/>
                          <a:latin typeface="Calibri" panose="020F0502020204030204" pitchFamily="34" charset="0"/>
                        </a:rPr>
                        <a:t>Y1 TUESDAY </a:t>
                      </a:r>
                      <a:r>
                        <a:rPr lang="en-US" b="0" i="0">
                          <a:solidFill>
                            <a:srgbClr val="000000"/>
                          </a:solidFill>
                          <a:effectLst/>
                          <a:latin typeface="Calibri" panose="020F0502020204030204" pitchFamily="34" charset="0"/>
                        </a:rPr>
                        <a:t>​</a:t>
                      </a:r>
                      <a:endParaRPr lang="en-US" b="0" i="0">
                        <a:solidFill>
                          <a:srgbClr val="000000"/>
                        </a:solidFill>
                        <a:effectLst/>
                      </a:endParaRPr>
                    </a:p>
                  </a:txBody>
                  <a:tcPr>
                    <a:lnL w="6668" cap="flat" cmpd="sng" algn="ctr">
                      <a:solidFill>
                        <a:srgbClr val="000000"/>
                      </a:solidFill>
                      <a:prstDash val="solid"/>
                      <a:round/>
                      <a:headEnd type="none" w="med" len="med"/>
                      <a:tailEnd type="none" w="med" len="med"/>
                    </a:lnL>
                    <a:lnR w="6668" cap="flat" cmpd="sng" algn="ctr">
                      <a:solidFill>
                        <a:srgbClr val="000000"/>
                      </a:solidFill>
                      <a:prstDash val="solid"/>
                      <a:round/>
                      <a:headEnd type="none" w="med" len="med"/>
                      <a:tailEnd type="none" w="med" len="med"/>
                    </a:lnR>
                    <a:lnT w="6668" cap="flat" cmpd="sng" algn="ctr">
                      <a:solidFill>
                        <a:srgbClr val="000000"/>
                      </a:solidFill>
                      <a:prstDash val="solid"/>
                      <a:round/>
                      <a:headEnd type="none" w="med" len="med"/>
                      <a:tailEnd type="none" w="med" len="med"/>
                    </a:lnT>
                    <a:lnB w="6668" cap="flat" cmpd="sng" algn="ctr">
                      <a:solidFill>
                        <a:srgbClr val="000000"/>
                      </a:solidFill>
                      <a:prstDash val="solid"/>
                      <a:round/>
                      <a:headEnd type="none" w="med" len="med"/>
                      <a:tailEnd type="none" w="med" len="med"/>
                    </a:lnB>
                    <a:solidFill>
                      <a:srgbClr val="FFE599"/>
                    </a:solidFill>
                  </a:tcPr>
                </a:tc>
                <a:tc>
                  <a:txBody>
                    <a:bodyPr/>
                    <a:lstStyle/>
                    <a:p>
                      <a:pPr algn="ctr" rtl="0" fontAlgn="base"/>
                      <a:r>
                        <a:rPr lang="en-US" b="1" i="0">
                          <a:solidFill>
                            <a:srgbClr val="000000"/>
                          </a:solidFill>
                          <a:effectLst/>
                          <a:latin typeface="Calibri" panose="020F0502020204030204" pitchFamily="34" charset="0"/>
                        </a:rPr>
                        <a:t>Y1 THURSDAY </a:t>
                      </a:r>
                      <a:r>
                        <a:rPr lang="en-US" b="0" i="0">
                          <a:solidFill>
                            <a:srgbClr val="000000"/>
                          </a:solidFill>
                          <a:effectLst/>
                          <a:latin typeface="Calibri" panose="020F0502020204030204" pitchFamily="34" charset="0"/>
                        </a:rPr>
                        <a:t>​</a:t>
                      </a:r>
                      <a:endParaRPr lang="en-US" b="0" i="0">
                        <a:solidFill>
                          <a:srgbClr val="000000"/>
                        </a:solidFill>
                        <a:effectLst/>
                      </a:endParaRPr>
                    </a:p>
                  </a:txBody>
                  <a:tcPr>
                    <a:lnL w="6668" cap="flat" cmpd="sng" algn="ctr">
                      <a:solidFill>
                        <a:srgbClr val="000000"/>
                      </a:solidFill>
                      <a:prstDash val="solid"/>
                      <a:round/>
                      <a:headEnd type="none" w="med" len="med"/>
                      <a:tailEnd type="none" w="med" len="med"/>
                    </a:lnL>
                    <a:lnR w="6668" cap="flat" cmpd="sng" algn="ctr">
                      <a:solidFill>
                        <a:srgbClr val="000000"/>
                      </a:solidFill>
                      <a:prstDash val="solid"/>
                      <a:round/>
                      <a:headEnd type="none" w="med" len="med"/>
                      <a:tailEnd type="none" w="med" len="med"/>
                    </a:lnR>
                    <a:lnT w="6668" cap="flat" cmpd="sng" algn="ctr">
                      <a:solidFill>
                        <a:srgbClr val="000000"/>
                      </a:solidFill>
                      <a:prstDash val="solid"/>
                      <a:round/>
                      <a:headEnd type="none" w="med" len="med"/>
                      <a:tailEnd type="none" w="med" len="med"/>
                    </a:lnT>
                    <a:lnB w="6668"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2189755597"/>
                  </a:ext>
                </a:extLst>
              </a:tr>
              <a:tr h="420795">
                <a:tc>
                  <a:txBody>
                    <a:bodyPr/>
                    <a:lstStyle/>
                    <a:p>
                      <a:pPr algn="ctr" rtl="0" fontAlgn="base"/>
                      <a:r>
                        <a:rPr lang="en-US" b="0" i="0" dirty="0">
                          <a:solidFill>
                            <a:srgbClr val="000000"/>
                          </a:solidFill>
                          <a:effectLst/>
                          <a:latin typeface="Calibri" panose="020F0502020204030204" pitchFamily="34" charset="0"/>
                        </a:rPr>
                        <a:t>Session 1 ​</a:t>
                      </a:r>
                      <a:endParaRPr lang="en-US" b="0" i="0" dirty="0">
                        <a:solidFill>
                          <a:srgbClr val="000000"/>
                        </a:solidFill>
                        <a:effectLst/>
                      </a:endParaRPr>
                    </a:p>
                  </a:txBody>
                  <a:tcPr>
                    <a:lnL w="6668" cap="flat" cmpd="sng" algn="ctr">
                      <a:solidFill>
                        <a:srgbClr val="000000"/>
                      </a:solidFill>
                      <a:prstDash val="solid"/>
                      <a:round/>
                      <a:headEnd type="none" w="med" len="med"/>
                      <a:tailEnd type="none" w="med" len="med"/>
                    </a:lnL>
                    <a:lnR w="6668" cap="flat" cmpd="sng" algn="ctr">
                      <a:solidFill>
                        <a:srgbClr val="000000"/>
                      </a:solidFill>
                      <a:prstDash val="solid"/>
                      <a:round/>
                      <a:headEnd type="none" w="med" len="med"/>
                      <a:tailEnd type="none" w="med" len="med"/>
                    </a:lnR>
                    <a:lnT w="6668" cap="flat" cmpd="sng" algn="ctr">
                      <a:solidFill>
                        <a:srgbClr val="000000"/>
                      </a:solidFill>
                      <a:prstDash val="solid"/>
                      <a:round/>
                      <a:headEnd type="none" w="med" len="med"/>
                      <a:tailEnd type="none" w="med" len="med"/>
                    </a:lnT>
                    <a:lnB w="6668" cap="flat" cmpd="sng" algn="ctr">
                      <a:solidFill>
                        <a:srgbClr val="000000"/>
                      </a:solidFill>
                      <a:prstDash val="solid"/>
                      <a:round/>
                      <a:headEnd type="none" w="med" len="med"/>
                      <a:tailEnd type="none" w="med" len="med"/>
                    </a:lnB>
                  </a:tcPr>
                </a:tc>
                <a:tc>
                  <a:txBody>
                    <a:bodyPr/>
                    <a:lstStyle/>
                    <a:p>
                      <a:pPr algn="ctr" rtl="0" fontAlgn="base"/>
                      <a:r>
                        <a:rPr lang="en-US" b="1" i="0" dirty="0">
                          <a:solidFill>
                            <a:srgbClr val="000000"/>
                          </a:solidFill>
                          <a:effectLst/>
                          <a:latin typeface="Calibri" panose="020F0502020204030204" pitchFamily="34" charset="0"/>
                        </a:rPr>
                        <a:t>1 Oct</a:t>
                      </a:r>
                      <a:r>
                        <a:rPr lang="en-US" b="0" i="0" dirty="0">
                          <a:solidFill>
                            <a:srgbClr val="000000"/>
                          </a:solidFill>
                          <a:effectLst/>
                          <a:latin typeface="Calibri" panose="020F0502020204030204" pitchFamily="34" charset="0"/>
                        </a:rPr>
                        <a:t> ​</a:t>
                      </a:r>
                      <a:endParaRPr lang="en-US" b="0" i="0" dirty="0">
                        <a:solidFill>
                          <a:srgbClr val="000000"/>
                        </a:solidFill>
                        <a:effectLst/>
                      </a:endParaRPr>
                    </a:p>
                    <a:p>
                      <a:pPr algn="ctr" rtl="0" fontAlgn="base"/>
                      <a:r>
                        <a:rPr lang="en-US" b="1" i="0" dirty="0">
                          <a:solidFill>
                            <a:srgbClr val="000000"/>
                          </a:solidFill>
                          <a:effectLst/>
                          <a:latin typeface="Calibri" panose="020F0502020204030204" pitchFamily="34" charset="0"/>
                        </a:rPr>
                        <a:t> </a:t>
                      </a:r>
                      <a:r>
                        <a:rPr lang="en-US" b="0" i="0" dirty="0">
                          <a:solidFill>
                            <a:srgbClr val="000000"/>
                          </a:solidFill>
                          <a:effectLst/>
                          <a:latin typeface="Calibri" panose="020F0502020204030204" pitchFamily="34" charset="0"/>
                        </a:rPr>
                        <a:t> ​</a:t>
                      </a:r>
                      <a:endParaRPr lang="en-US" b="0" i="0" dirty="0">
                        <a:solidFill>
                          <a:srgbClr val="000000"/>
                        </a:solidFill>
                        <a:effectLst/>
                      </a:endParaRPr>
                    </a:p>
                  </a:txBody>
                  <a:tcPr>
                    <a:lnL w="6668" cap="flat" cmpd="sng" algn="ctr">
                      <a:solidFill>
                        <a:srgbClr val="000000"/>
                      </a:solidFill>
                      <a:prstDash val="solid"/>
                      <a:round/>
                      <a:headEnd type="none" w="med" len="med"/>
                      <a:tailEnd type="none" w="med" len="med"/>
                    </a:lnL>
                    <a:lnR w="6668" cap="flat" cmpd="sng" algn="ctr">
                      <a:solidFill>
                        <a:srgbClr val="000000"/>
                      </a:solidFill>
                      <a:prstDash val="solid"/>
                      <a:round/>
                      <a:headEnd type="none" w="med" len="med"/>
                      <a:tailEnd type="none" w="med" len="med"/>
                    </a:lnR>
                    <a:lnT w="6668" cap="flat" cmpd="sng" algn="ctr">
                      <a:solidFill>
                        <a:srgbClr val="000000"/>
                      </a:solidFill>
                      <a:prstDash val="solid"/>
                      <a:round/>
                      <a:headEnd type="none" w="med" len="med"/>
                      <a:tailEnd type="none" w="med" len="med"/>
                    </a:lnT>
                    <a:lnB w="6668" cap="flat" cmpd="sng" algn="ctr">
                      <a:solidFill>
                        <a:srgbClr val="000000"/>
                      </a:solidFill>
                      <a:prstDash val="solid"/>
                      <a:round/>
                      <a:headEnd type="none" w="med" len="med"/>
                      <a:tailEnd type="none" w="med" len="med"/>
                    </a:lnB>
                    <a:solidFill>
                      <a:srgbClr val="FFE599"/>
                    </a:solidFill>
                  </a:tcPr>
                </a:tc>
                <a:tc>
                  <a:txBody>
                    <a:bodyPr/>
                    <a:lstStyle/>
                    <a:p>
                      <a:pPr algn="ctr" rtl="0" fontAlgn="base"/>
                      <a:r>
                        <a:rPr lang="en-US" b="1" i="0" dirty="0">
                          <a:solidFill>
                            <a:srgbClr val="000000"/>
                          </a:solidFill>
                          <a:effectLst/>
                          <a:latin typeface="Calibri" panose="020F0502020204030204" pitchFamily="34" charset="0"/>
                        </a:rPr>
                        <a:t>3 Oct</a:t>
                      </a:r>
                      <a:r>
                        <a:rPr lang="en-US" b="0" i="0" dirty="0">
                          <a:solidFill>
                            <a:srgbClr val="000000"/>
                          </a:solidFill>
                          <a:effectLst/>
                          <a:latin typeface="Calibri" panose="020F0502020204030204" pitchFamily="34" charset="0"/>
                        </a:rPr>
                        <a:t> ​</a:t>
                      </a:r>
                      <a:endParaRPr lang="en-US" b="0" i="0" dirty="0">
                        <a:solidFill>
                          <a:srgbClr val="000000"/>
                        </a:solidFill>
                        <a:effectLst/>
                      </a:endParaRPr>
                    </a:p>
                    <a:p>
                      <a:pPr algn="ctr" rtl="0" fontAlgn="base"/>
                      <a:r>
                        <a:rPr lang="en-US" b="1" i="0" dirty="0">
                          <a:solidFill>
                            <a:srgbClr val="000000"/>
                          </a:solidFill>
                          <a:effectLst/>
                          <a:latin typeface="Calibri" panose="020F0502020204030204" pitchFamily="34" charset="0"/>
                        </a:rPr>
                        <a:t> </a:t>
                      </a:r>
                      <a:r>
                        <a:rPr lang="en-US" b="0" i="0" dirty="0">
                          <a:solidFill>
                            <a:srgbClr val="000000"/>
                          </a:solidFill>
                          <a:effectLst/>
                          <a:latin typeface="Calibri" panose="020F0502020204030204" pitchFamily="34" charset="0"/>
                        </a:rPr>
                        <a:t> ​</a:t>
                      </a:r>
                      <a:endParaRPr lang="en-US" b="0" i="0" dirty="0">
                        <a:solidFill>
                          <a:srgbClr val="000000"/>
                        </a:solidFill>
                        <a:effectLst/>
                      </a:endParaRPr>
                    </a:p>
                  </a:txBody>
                  <a:tcPr>
                    <a:lnL w="6668" cap="flat" cmpd="sng" algn="ctr">
                      <a:solidFill>
                        <a:srgbClr val="000000"/>
                      </a:solidFill>
                      <a:prstDash val="solid"/>
                      <a:round/>
                      <a:headEnd type="none" w="med" len="med"/>
                      <a:tailEnd type="none" w="med" len="med"/>
                    </a:lnL>
                    <a:lnR w="6668" cap="flat" cmpd="sng" algn="ctr">
                      <a:solidFill>
                        <a:srgbClr val="000000"/>
                      </a:solidFill>
                      <a:prstDash val="solid"/>
                      <a:round/>
                      <a:headEnd type="none" w="med" len="med"/>
                      <a:tailEnd type="none" w="med" len="med"/>
                    </a:lnR>
                    <a:lnT w="6668" cap="flat" cmpd="sng" algn="ctr">
                      <a:solidFill>
                        <a:srgbClr val="000000"/>
                      </a:solidFill>
                      <a:prstDash val="solid"/>
                      <a:round/>
                      <a:headEnd type="none" w="med" len="med"/>
                      <a:tailEnd type="none" w="med" len="med"/>
                    </a:lnT>
                    <a:lnB w="6668"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82810010"/>
                  </a:ext>
                </a:extLst>
              </a:tr>
              <a:tr h="355825">
                <a:tc>
                  <a:txBody>
                    <a:bodyPr/>
                    <a:lstStyle/>
                    <a:p>
                      <a:pPr algn="ctr" rtl="0" fontAlgn="base"/>
                      <a:r>
                        <a:rPr lang="en-US" b="0" i="0">
                          <a:solidFill>
                            <a:srgbClr val="000000"/>
                          </a:solidFill>
                          <a:effectLst/>
                          <a:latin typeface="Calibri" panose="020F0502020204030204" pitchFamily="34" charset="0"/>
                        </a:rPr>
                        <a:t>Session 2 ​</a:t>
                      </a:r>
                      <a:endParaRPr lang="en-US" b="0" i="0">
                        <a:solidFill>
                          <a:srgbClr val="000000"/>
                        </a:solidFill>
                        <a:effectLst/>
                      </a:endParaRPr>
                    </a:p>
                  </a:txBody>
                  <a:tcPr>
                    <a:lnL w="6668" cap="flat" cmpd="sng" algn="ctr">
                      <a:solidFill>
                        <a:srgbClr val="000000"/>
                      </a:solidFill>
                      <a:prstDash val="solid"/>
                      <a:round/>
                      <a:headEnd type="none" w="med" len="med"/>
                      <a:tailEnd type="none" w="med" len="med"/>
                    </a:lnL>
                    <a:lnR w="6668" cap="flat" cmpd="sng" algn="ctr">
                      <a:solidFill>
                        <a:srgbClr val="000000"/>
                      </a:solidFill>
                      <a:prstDash val="solid"/>
                      <a:round/>
                      <a:headEnd type="none" w="med" len="med"/>
                      <a:tailEnd type="none" w="med" len="med"/>
                    </a:lnR>
                    <a:lnT w="6668" cap="flat" cmpd="sng" algn="ctr">
                      <a:solidFill>
                        <a:srgbClr val="000000"/>
                      </a:solidFill>
                      <a:prstDash val="solid"/>
                      <a:round/>
                      <a:headEnd type="none" w="med" len="med"/>
                      <a:tailEnd type="none" w="med" len="med"/>
                    </a:lnT>
                    <a:lnB w="6668" cap="flat" cmpd="sng" algn="ctr">
                      <a:solidFill>
                        <a:srgbClr val="000000"/>
                      </a:solidFill>
                      <a:prstDash val="solid"/>
                      <a:round/>
                      <a:headEnd type="none" w="med" len="med"/>
                      <a:tailEnd type="none" w="med" len="med"/>
                    </a:lnB>
                  </a:tcPr>
                </a:tc>
                <a:tc>
                  <a:txBody>
                    <a:bodyPr/>
                    <a:lstStyle/>
                    <a:p>
                      <a:pPr algn="ctr" rtl="0" fontAlgn="base"/>
                      <a:r>
                        <a:rPr lang="en-US" b="1" i="0" dirty="0">
                          <a:solidFill>
                            <a:srgbClr val="000000"/>
                          </a:solidFill>
                          <a:effectLst/>
                          <a:latin typeface="Calibri" panose="020F0502020204030204" pitchFamily="34" charset="0"/>
                        </a:rPr>
                        <a:t>5 Nov</a:t>
                      </a:r>
                      <a:r>
                        <a:rPr lang="en-US" b="0" i="0" dirty="0">
                          <a:solidFill>
                            <a:srgbClr val="000000"/>
                          </a:solidFill>
                          <a:effectLst/>
                          <a:latin typeface="Calibri" panose="020F0502020204030204" pitchFamily="34" charset="0"/>
                        </a:rPr>
                        <a:t> ​</a:t>
                      </a:r>
                      <a:endParaRPr lang="en-US" b="0" i="0" dirty="0">
                        <a:solidFill>
                          <a:srgbClr val="000000"/>
                        </a:solidFill>
                        <a:effectLst/>
                      </a:endParaRPr>
                    </a:p>
                    <a:p>
                      <a:pPr algn="ctr" rtl="0" fontAlgn="base"/>
                      <a:r>
                        <a:rPr lang="en-US" b="1" i="0" dirty="0">
                          <a:solidFill>
                            <a:srgbClr val="000000"/>
                          </a:solidFill>
                          <a:effectLst/>
                          <a:latin typeface="Calibri" panose="020F0502020204030204" pitchFamily="34" charset="0"/>
                        </a:rPr>
                        <a:t> </a:t>
                      </a:r>
                      <a:r>
                        <a:rPr lang="en-US" b="0" i="0" dirty="0">
                          <a:solidFill>
                            <a:srgbClr val="000000"/>
                          </a:solidFill>
                          <a:effectLst/>
                          <a:latin typeface="Calibri" panose="020F0502020204030204" pitchFamily="34" charset="0"/>
                        </a:rPr>
                        <a:t> ​</a:t>
                      </a:r>
                      <a:endParaRPr lang="en-US" b="0" i="0" dirty="0">
                        <a:solidFill>
                          <a:srgbClr val="000000"/>
                        </a:solidFill>
                        <a:effectLst/>
                      </a:endParaRPr>
                    </a:p>
                  </a:txBody>
                  <a:tcPr>
                    <a:lnL w="6668" cap="flat" cmpd="sng" algn="ctr">
                      <a:solidFill>
                        <a:srgbClr val="000000"/>
                      </a:solidFill>
                      <a:prstDash val="solid"/>
                      <a:round/>
                      <a:headEnd type="none" w="med" len="med"/>
                      <a:tailEnd type="none" w="med" len="med"/>
                    </a:lnL>
                    <a:lnR w="6668" cap="flat" cmpd="sng" algn="ctr">
                      <a:solidFill>
                        <a:srgbClr val="000000"/>
                      </a:solidFill>
                      <a:prstDash val="solid"/>
                      <a:round/>
                      <a:headEnd type="none" w="med" len="med"/>
                      <a:tailEnd type="none" w="med" len="med"/>
                    </a:lnR>
                    <a:lnT w="6668" cap="flat" cmpd="sng" algn="ctr">
                      <a:solidFill>
                        <a:srgbClr val="000000"/>
                      </a:solidFill>
                      <a:prstDash val="solid"/>
                      <a:round/>
                      <a:headEnd type="none" w="med" len="med"/>
                      <a:tailEnd type="none" w="med" len="med"/>
                    </a:lnT>
                    <a:lnB w="6668" cap="flat" cmpd="sng" algn="ctr">
                      <a:solidFill>
                        <a:srgbClr val="000000"/>
                      </a:solidFill>
                      <a:prstDash val="solid"/>
                      <a:round/>
                      <a:headEnd type="none" w="med" len="med"/>
                      <a:tailEnd type="none" w="med" len="med"/>
                    </a:lnB>
                    <a:solidFill>
                      <a:srgbClr val="FFE599"/>
                    </a:solidFill>
                  </a:tcPr>
                </a:tc>
                <a:tc>
                  <a:txBody>
                    <a:bodyPr/>
                    <a:lstStyle/>
                    <a:p>
                      <a:pPr algn="ctr" rtl="0" fontAlgn="base"/>
                      <a:r>
                        <a:rPr lang="en-US" b="1" i="0" dirty="0">
                          <a:solidFill>
                            <a:srgbClr val="000000"/>
                          </a:solidFill>
                          <a:effectLst/>
                          <a:latin typeface="Calibri" panose="020F0502020204030204" pitchFamily="34" charset="0"/>
                        </a:rPr>
                        <a:t>7 Nov</a:t>
                      </a:r>
                      <a:r>
                        <a:rPr lang="en-US" b="0" i="0" dirty="0">
                          <a:solidFill>
                            <a:srgbClr val="000000"/>
                          </a:solidFill>
                          <a:effectLst/>
                          <a:latin typeface="Calibri" panose="020F0502020204030204" pitchFamily="34" charset="0"/>
                        </a:rPr>
                        <a:t> ​</a:t>
                      </a:r>
                      <a:endParaRPr lang="en-US" b="0" i="0" dirty="0">
                        <a:solidFill>
                          <a:srgbClr val="000000"/>
                        </a:solidFill>
                        <a:effectLst/>
                      </a:endParaRPr>
                    </a:p>
                    <a:p>
                      <a:pPr algn="ctr" rtl="0" fontAlgn="base"/>
                      <a:r>
                        <a:rPr lang="en-US" b="1" i="0" dirty="0">
                          <a:solidFill>
                            <a:srgbClr val="000000"/>
                          </a:solidFill>
                          <a:effectLst/>
                          <a:latin typeface="Calibri" panose="020F0502020204030204" pitchFamily="34" charset="0"/>
                        </a:rPr>
                        <a:t> </a:t>
                      </a:r>
                      <a:r>
                        <a:rPr lang="en-US" b="0" i="0" dirty="0">
                          <a:solidFill>
                            <a:srgbClr val="000000"/>
                          </a:solidFill>
                          <a:effectLst/>
                          <a:latin typeface="Calibri" panose="020F0502020204030204" pitchFamily="34" charset="0"/>
                        </a:rPr>
                        <a:t> ​</a:t>
                      </a:r>
                      <a:endParaRPr lang="en-US" b="0" i="0" dirty="0">
                        <a:solidFill>
                          <a:srgbClr val="000000"/>
                        </a:solidFill>
                        <a:effectLst/>
                      </a:endParaRPr>
                    </a:p>
                  </a:txBody>
                  <a:tcPr>
                    <a:lnL w="6668" cap="flat" cmpd="sng" algn="ctr">
                      <a:solidFill>
                        <a:srgbClr val="000000"/>
                      </a:solidFill>
                      <a:prstDash val="solid"/>
                      <a:round/>
                      <a:headEnd type="none" w="med" len="med"/>
                      <a:tailEnd type="none" w="med" len="med"/>
                    </a:lnL>
                    <a:lnR w="6668" cap="flat" cmpd="sng" algn="ctr">
                      <a:solidFill>
                        <a:srgbClr val="000000"/>
                      </a:solidFill>
                      <a:prstDash val="solid"/>
                      <a:round/>
                      <a:headEnd type="none" w="med" len="med"/>
                      <a:tailEnd type="none" w="med" len="med"/>
                    </a:lnR>
                    <a:lnT w="6668" cap="flat" cmpd="sng" algn="ctr">
                      <a:solidFill>
                        <a:srgbClr val="000000"/>
                      </a:solidFill>
                      <a:prstDash val="solid"/>
                      <a:round/>
                      <a:headEnd type="none" w="med" len="med"/>
                      <a:tailEnd type="none" w="med" len="med"/>
                    </a:lnT>
                    <a:lnB w="6668"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3747427431"/>
                  </a:ext>
                </a:extLst>
              </a:tr>
              <a:tr h="355825">
                <a:tc>
                  <a:txBody>
                    <a:bodyPr/>
                    <a:lstStyle/>
                    <a:p>
                      <a:pPr algn="ctr" rtl="0" fontAlgn="base"/>
                      <a:r>
                        <a:rPr lang="en-US" b="0" i="0">
                          <a:solidFill>
                            <a:srgbClr val="000000"/>
                          </a:solidFill>
                          <a:effectLst/>
                          <a:latin typeface="Calibri" panose="020F0502020204030204" pitchFamily="34" charset="0"/>
                        </a:rPr>
                        <a:t>Session 3 ​</a:t>
                      </a:r>
                      <a:endParaRPr lang="en-US" b="0" i="0">
                        <a:solidFill>
                          <a:srgbClr val="000000"/>
                        </a:solidFill>
                        <a:effectLst/>
                      </a:endParaRPr>
                    </a:p>
                  </a:txBody>
                  <a:tcPr>
                    <a:lnL w="6668" cap="flat" cmpd="sng" algn="ctr">
                      <a:solidFill>
                        <a:srgbClr val="000000"/>
                      </a:solidFill>
                      <a:prstDash val="solid"/>
                      <a:round/>
                      <a:headEnd type="none" w="med" len="med"/>
                      <a:tailEnd type="none" w="med" len="med"/>
                    </a:lnL>
                    <a:lnR w="6668" cap="flat" cmpd="sng" algn="ctr">
                      <a:solidFill>
                        <a:srgbClr val="000000"/>
                      </a:solidFill>
                      <a:prstDash val="solid"/>
                      <a:round/>
                      <a:headEnd type="none" w="med" len="med"/>
                      <a:tailEnd type="none" w="med" len="med"/>
                    </a:lnR>
                    <a:lnT w="6668" cap="flat" cmpd="sng" algn="ctr">
                      <a:solidFill>
                        <a:srgbClr val="000000"/>
                      </a:solidFill>
                      <a:prstDash val="solid"/>
                      <a:round/>
                      <a:headEnd type="none" w="med" len="med"/>
                      <a:tailEnd type="none" w="med" len="med"/>
                    </a:lnT>
                    <a:lnB w="6668" cap="flat" cmpd="sng" algn="ctr">
                      <a:solidFill>
                        <a:srgbClr val="000000"/>
                      </a:solidFill>
                      <a:prstDash val="solid"/>
                      <a:round/>
                      <a:headEnd type="none" w="med" len="med"/>
                      <a:tailEnd type="none" w="med" len="med"/>
                    </a:lnB>
                  </a:tcPr>
                </a:tc>
                <a:tc>
                  <a:txBody>
                    <a:bodyPr/>
                    <a:lstStyle/>
                    <a:p>
                      <a:pPr algn="ctr" rtl="0" fontAlgn="base"/>
                      <a:r>
                        <a:rPr lang="en-US" b="1" i="0" dirty="0">
                          <a:solidFill>
                            <a:srgbClr val="000000"/>
                          </a:solidFill>
                          <a:effectLst/>
                          <a:latin typeface="Calibri" panose="020F0502020204030204" pitchFamily="34" charset="0"/>
                        </a:rPr>
                        <a:t>19 Nov</a:t>
                      </a:r>
                      <a:r>
                        <a:rPr lang="en-US" b="0" i="0" dirty="0">
                          <a:solidFill>
                            <a:srgbClr val="000000"/>
                          </a:solidFill>
                          <a:effectLst/>
                          <a:latin typeface="Calibri" panose="020F0502020204030204" pitchFamily="34" charset="0"/>
                        </a:rPr>
                        <a:t> ​</a:t>
                      </a:r>
                      <a:endParaRPr lang="en-US" b="0" i="0" dirty="0">
                        <a:solidFill>
                          <a:srgbClr val="000000"/>
                        </a:solidFill>
                        <a:effectLst/>
                      </a:endParaRPr>
                    </a:p>
                    <a:p>
                      <a:pPr algn="ctr" rtl="0" fontAlgn="base"/>
                      <a:r>
                        <a:rPr lang="en-US" b="1" i="0" dirty="0">
                          <a:solidFill>
                            <a:srgbClr val="000000"/>
                          </a:solidFill>
                          <a:effectLst/>
                          <a:latin typeface="Calibri" panose="020F0502020204030204" pitchFamily="34" charset="0"/>
                        </a:rPr>
                        <a:t> </a:t>
                      </a:r>
                      <a:r>
                        <a:rPr lang="en-US" b="0" i="0" dirty="0">
                          <a:solidFill>
                            <a:srgbClr val="000000"/>
                          </a:solidFill>
                          <a:effectLst/>
                          <a:latin typeface="Calibri" panose="020F0502020204030204" pitchFamily="34" charset="0"/>
                        </a:rPr>
                        <a:t> ​</a:t>
                      </a:r>
                      <a:endParaRPr lang="en-US" b="0" i="0" dirty="0">
                        <a:solidFill>
                          <a:srgbClr val="000000"/>
                        </a:solidFill>
                        <a:effectLst/>
                      </a:endParaRPr>
                    </a:p>
                  </a:txBody>
                  <a:tcPr>
                    <a:lnL w="6668" cap="flat" cmpd="sng" algn="ctr">
                      <a:solidFill>
                        <a:srgbClr val="000000"/>
                      </a:solidFill>
                      <a:prstDash val="solid"/>
                      <a:round/>
                      <a:headEnd type="none" w="med" len="med"/>
                      <a:tailEnd type="none" w="med" len="med"/>
                    </a:lnL>
                    <a:lnR w="6668" cap="flat" cmpd="sng" algn="ctr">
                      <a:solidFill>
                        <a:srgbClr val="000000"/>
                      </a:solidFill>
                      <a:prstDash val="solid"/>
                      <a:round/>
                      <a:headEnd type="none" w="med" len="med"/>
                      <a:tailEnd type="none" w="med" len="med"/>
                    </a:lnR>
                    <a:lnT w="6668" cap="flat" cmpd="sng" algn="ctr">
                      <a:solidFill>
                        <a:srgbClr val="000000"/>
                      </a:solidFill>
                      <a:prstDash val="solid"/>
                      <a:round/>
                      <a:headEnd type="none" w="med" len="med"/>
                      <a:tailEnd type="none" w="med" len="med"/>
                    </a:lnT>
                    <a:lnB w="6668" cap="flat" cmpd="sng" algn="ctr">
                      <a:solidFill>
                        <a:srgbClr val="000000"/>
                      </a:solidFill>
                      <a:prstDash val="solid"/>
                      <a:round/>
                      <a:headEnd type="none" w="med" len="med"/>
                      <a:tailEnd type="none" w="med" len="med"/>
                    </a:lnB>
                    <a:solidFill>
                      <a:srgbClr val="FFE599"/>
                    </a:solidFill>
                  </a:tcPr>
                </a:tc>
                <a:tc>
                  <a:txBody>
                    <a:bodyPr/>
                    <a:lstStyle/>
                    <a:p>
                      <a:pPr algn="ctr" rtl="0" fontAlgn="base"/>
                      <a:r>
                        <a:rPr lang="en-US" b="1" i="0" dirty="0">
                          <a:solidFill>
                            <a:srgbClr val="000000"/>
                          </a:solidFill>
                          <a:effectLst/>
                          <a:latin typeface="Calibri" panose="020F0502020204030204" pitchFamily="34" charset="0"/>
                        </a:rPr>
                        <a:t>21 Nov</a:t>
                      </a:r>
                      <a:r>
                        <a:rPr lang="en-US" b="0" i="0" dirty="0">
                          <a:solidFill>
                            <a:srgbClr val="000000"/>
                          </a:solidFill>
                          <a:effectLst/>
                          <a:latin typeface="Calibri" panose="020F0502020204030204" pitchFamily="34" charset="0"/>
                        </a:rPr>
                        <a:t> ​</a:t>
                      </a:r>
                      <a:endParaRPr lang="en-US" b="0" i="0" dirty="0">
                        <a:solidFill>
                          <a:srgbClr val="000000"/>
                        </a:solidFill>
                        <a:effectLst/>
                      </a:endParaRPr>
                    </a:p>
                    <a:p>
                      <a:pPr algn="ctr" rtl="0" fontAlgn="base"/>
                      <a:r>
                        <a:rPr lang="en-US" b="1" i="0" dirty="0">
                          <a:solidFill>
                            <a:srgbClr val="000000"/>
                          </a:solidFill>
                          <a:effectLst/>
                          <a:latin typeface="Calibri" panose="020F0502020204030204" pitchFamily="34" charset="0"/>
                        </a:rPr>
                        <a:t> </a:t>
                      </a:r>
                      <a:r>
                        <a:rPr lang="en-US" b="0" i="0" dirty="0">
                          <a:solidFill>
                            <a:srgbClr val="000000"/>
                          </a:solidFill>
                          <a:effectLst/>
                          <a:latin typeface="Calibri" panose="020F0502020204030204" pitchFamily="34" charset="0"/>
                        </a:rPr>
                        <a:t> ​</a:t>
                      </a:r>
                      <a:endParaRPr lang="en-US" b="0" i="0" dirty="0">
                        <a:solidFill>
                          <a:srgbClr val="000000"/>
                        </a:solidFill>
                        <a:effectLst/>
                      </a:endParaRPr>
                    </a:p>
                  </a:txBody>
                  <a:tcPr>
                    <a:lnL w="6668" cap="flat" cmpd="sng" algn="ctr">
                      <a:solidFill>
                        <a:srgbClr val="000000"/>
                      </a:solidFill>
                      <a:prstDash val="solid"/>
                      <a:round/>
                      <a:headEnd type="none" w="med" len="med"/>
                      <a:tailEnd type="none" w="med" len="med"/>
                    </a:lnL>
                    <a:lnR w="6668" cap="flat" cmpd="sng" algn="ctr">
                      <a:solidFill>
                        <a:srgbClr val="000000"/>
                      </a:solidFill>
                      <a:prstDash val="solid"/>
                      <a:round/>
                      <a:headEnd type="none" w="med" len="med"/>
                      <a:tailEnd type="none" w="med" len="med"/>
                    </a:lnR>
                    <a:lnT w="6668" cap="flat" cmpd="sng" algn="ctr">
                      <a:solidFill>
                        <a:srgbClr val="000000"/>
                      </a:solidFill>
                      <a:prstDash val="solid"/>
                      <a:round/>
                      <a:headEnd type="none" w="med" len="med"/>
                      <a:tailEnd type="none" w="med" len="med"/>
                    </a:lnT>
                    <a:lnB w="6668"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2145736784"/>
                  </a:ext>
                </a:extLst>
              </a:tr>
              <a:tr h="355825">
                <a:tc>
                  <a:txBody>
                    <a:bodyPr/>
                    <a:lstStyle/>
                    <a:p>
                      <a:pPr algn="ctr" rtl="0" fontAlgn="base"/>
                      <a:r>
                        <a:rPr lang="en-US" b="0" i="0">
                          <a:solidFill>
                            <a:srgbClr val="000000"/>
                          </a:solidFill>
                          <a:effectLst/>
                          <a:latin typeface="Calibri" panose="020F0502020204030204" pitchFamily="34" charset="0"/>
                        </a:rPr>
                        <a:t>Session 4 ​</a:t>
                      </a:r>
                      <a:endParaRPr lang="en-US" b="0" i="0">
                        <a:solidFill>
                          <a:srgbClr val="000000"/>
                        </a:solidFill>
                        <a:effectLst/>
                      </a:endParaRPr>
                    </a:p>
                  </a:txBody>
                  <a:tcPr>
                    <a:lnL w="6668" cap="flat" cmpd="sng" algn="ctr">
                      <a:solidFill>
                        <a:srgbClr val="000000"/>
                      </a:solidFill>
                      <a:prstDash val="solid"/>
                      <a:round/>
                      <a:headEnd type="none" w="med" len="med"/>
                      <a:tailEnd type="none" w="med" len="med"/>
                    </a:lnL>
                    <a:lnR w="6668" cap="flat" cmpd="sng" algn="ctr">
                      <a:solidFill>
                        <a:srgbClr val="000000"/>
                      </a:solidFill>
                      <a:prstDash val="solid"/>
                      <a:round/>
                      <a:headEnd type="none" w="med" len="med"/>
                      <a:tailEnd type="none" w="med" len="med"/>
                    </a:lnR>
                    <a:lnT w="6668" cap="flat" cmpd="sng" algn="ctr">
                      <a:solidFill>
                        <a:srgbClr val="000000"/>
                      </a:solidFill>
                      <a:prstDash val="solid"/>
                      <a:round/>
                      <a:headEnd type="none" w="med" len="med"/>
                      <a:tailEnd type="none" w="med" len="med"/>
                    </a:lnT>
                    <a:lnB w="6668" cap="flat" cmpd="sng" algn="ctr">
                      <a:solidFill>
                        <a:srgbClr val="000000"/>
                      </a:solidFill>
                      <a:prstDash val="solid"/>
                      <a:round/>
                      <a:headEnd type="none" w="med" len="med"/>
                      <a:tailEnd type="none" w="med" len="med"/>
                    </a:lnB>
                  </a:tcPr>
                </a:tc>
                <a:tc>
                  <a:txBody>
                    <a:bodyPr/>
                    <a:lstStyle/>
                    <a:p>
                      <a:pPr algn="ctr" rtl="0" fontAlgn="base"/>
                      <a:r>
                        <a:rPr lang="en-US" b="1" i="0" dirty="0">
                          <a:solidFill>
                            <a:srgbClr val="000000"/>
                          </a:solidFill>
                          <a:effectLst/>
                          <a:latin typeface="Calibri" panose="020F0502020204030204" pitchFamily="34" charset="0"/>
                        </a:rPr>
                        <a:t>21 Jan</a:t>
                      </a:r>
                      <a:r>
                        <a:rPr lang="en-US" b="0" i="0" dirty="0">
                          <a:solidFill>
                            <a:srgbClr val="000000"/>
                          </a:solidFill>
                          <a:effectLst/>
                          <a:latin typeface="Calibri" panose="020F0502020204030204" pitchFamily="34" charset="0"/>
                        </a:rPr>
                        <a:t> ​</a:t>
                      </a:r>
                      <a:endParaRPr lang="en-US" b="0" i="0" dirty="0">
                        <a:solidFill>
                          <a:srgbClr val="000000"/>
                        </a:solidFill>
                        <a:effectLst/>
                      </a:endParaRPr>
                    </a:p>
                    <a:p>
                      <a:pPr algn="ctr" rtl="0" fontAlgn="base"/>
                      <a:r>
                        <a:rPr lang="en-US" b="1" i="0" dirty="0">
                          <a:solidFill>
                            <a:srgbClr val="000000"/>
                          </a:solidFill>
                          <a:effectLst/>
                          <a:latin typeface="Calibri" panose="020F0502020204030204" pitchFamily="34" charset="0"/>
                        </a:rPr>
                        <a:t> </a:t>
                      </a:r>
                      <a:r>
                        <a:rPr lang="en-US" b="0" i="0" dirty="0">
                          <a:solidFill>
                            <a:srgbClr val="000000"/>
                          </a:solidFill>
                          <a:effectLst/>
                          <a:latin typeface="Calibri" panose="020F0502020204030204" pitchFamily="34" charset="0"/>
                        </a:rPr>
                        <a:t> ​</a:t>
                      </a:r>
                      <a:endParaRPr lang="en-US" b="0" i="0" dirty="0">
                        <a:solidFill>
                          <a:srgbClr val="000000"/>
                        </a:solidFill>
                        <a:effectLst/>
                      </a:endParaRPr>
                    </a:p>
                  </a:txBody>
                  <a:tcPr>
                    <a:lnL w="6668" cap="flat" cmpd="sng" algn="ctr">
                      <a:solidFill>
                        <a:srgbClr val="000000"/>
                      </a:solidFill>
                      <a:prstDash val="solid"/>
                      <a:round/>
                      <a:headEnd type="none" w="med" len="med"/>
                      <a:tailEnd type="none" w="med" len="med"/>
                    </a:lnL>
                    <a:lnR w="6668" cap="flat" cmpd="sng" algn="ctr">
                      <a:solidFill>
                        <a:srgbClr val="000000"/>
                      </a:solidFill>
                      <a:prstDash val="solid"/>
                      <a:round/>
                      <a:headEnd type="none" w="med" len="med"/>
                      <a:tailEnd type="none" w="med" len="med"/>
                    </a:lnR>
                    <a:lnT w="6668" cap="flat" cmpd="sng" algn="ctr">
                      <a:solidFill>
                        <a:srgbClr val="000000"/>
                      </a:solidFill>
                      <a:prstDash val="solid"/>
                      <a:round/>
                      <a:headEnd type="none" w="med" len="med"/>
                      <a:tailEnd type="none" w="med" len="med"/>
                    </a:lnT>
                    <a:lnB w="6668" cap="flat" cmpd="sng" algn="ctr">
                      <a:solidFill>
                        <a:srgbClr val="000000"/>
                      </a:solidFill>
                      <a:prstDash val="solid"/>
                      <a:round/>
                      <a:headEnd type="none" w="med" len="med"/>
                      <a:tailEnd type="none" w="med" len="med"/>
                    </a:lnB>
                    <a:solidFill>
                      <a:srgbClr val="FFE599"/>
                    </a:solidFill>
                  </a:tcPr>
                </a:tc>
                <a:tc>
                  <a:txBody>
                    <a:bodyPr/>
                    <a:lstStyle/>
                    <a:p>
                      <a:pPr algn="ctr" rtl="0" fontAlgn="base"/>
                      <a:r>
                        <a:rPr lang="en-US" b="1" i="0" dirty="0">
                          <a:solidFill>
                            <a:srgbClr val="000000"/>
                          </a:solidFill>
                          <a:effectLst/>
                          <a:latin typeface="Calibri" panose="020F0502020204030204" pitchFamily="34" charset="0"/>
                        </a:rPr>
                        <a:t>23 Jan</a:t>
                      </a:r>
                      <a:r>
                        <a:rPr lang="en-US" b="0" i="0" dirty="0">
                          <a:solidFill>
                            <a:srgbClr val="000000"/>
                          </a:solidFill>
                          <a:effectLst/>
                          <a:latin typeface="Calibri" panose="020F0502020204030204" pitchFamily="34" charset="0"/>
                        </a:rPr>
                        <a:t> ​</a:t>
                      </a:r>
                      <a:endParaRPr lang="en-US" b="0" i="0" dirty="0">
                        <a:solidFill>
                          <a:srgbClr val="000000"/>
                        </a:solidFill>
                        <a:effectLst/>
                      </a:endParaRPr>
                    </a:p>
                    <a:p>
                      <a:pPr algn="ctr" rtl="0" fontAlgn="base"/>
                      <a:r>
                        <a:rPr lang="en-US" b="1" i="0" dirty="0">
                          <a:solidFill>
                            <a:srgbClr val="000000"/>
                          </a:solidFill>
                          <a:effectLst/>
                          <a:latin typeface="Calibri" panose="020F0502020204030204" pitchFamily="34" charset="0"/>
                        </a:rPr>
                        <a:t> </a:t>
                      </a:r>
                      <a:r>
                        <a:rPr lang="en-US" b="0" i="0" dirty="0">
                          <a:solidFill>
                            <a:srgbClr val="000000"/>
                          </a:solidFill>
                          <a:effectLst/>
                          <a:latin typeface="Calibri" panose="020F0502020204030204" pitchFamily="34" charset="0"/>
                        </a:rPr>
                        <a:t> ​</a:t>
                      </a:r>
                      <a:endParaRPr lang="en-US" b="0" i="0" dirty="0">
                        <a:solidFill>
                          <a:srgbClr val="000000"/>
                        </a:solidFill>
                        <a:effectLst/>
                      </a:endParaRPr>
                    </a:p>
                  </a:txBody>
                  <a:tcPr>
                    <a:lnL w="6668" cap="flat" cmpd="sng" algn="ctr">
                      <a:solidFill>
                        <a:srgbClr val="000000"/>
                      </a:solidFill>
                      <a:prstDash val="solid"/>
                      <a:round/>
                      <a:headEnd type="none" w="med" len="med"/>
                      <a:tailEnd type="none" w="med" len="med"/>
                    </a:lnL>
                    <a:lnR w="6668" cap="flat" cmpd="sng" algn="ctr">
                      <a:solidFill>
                        <a:srgbClr val="000000"/>
                      </a:solidFill>
                      <a:prstDash val="solid"/>
                      <a:round/>
                      <a:headEnd type="none" w="med" len="med"/>
                      <a:tailEnd type="none" w="med" len="med"/>
                    </a:lnR>
                    <a:lnT w="6668" cap="flat" cmpd="sng" algn="ctr">
                      <a:solidFill>
                        <a:srgbClr val="000000"/>
                      </a:solidFill>
                      <a:prstDash val="solid"/>
                      <a:round/>
                      <a:headEnd type="none" w="med" len="med"/>
                      <a:tailEnd type="none" w="med" len="med"/>
                    </a:lnT>
                    <a:lnB w="6668"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53822186"/>
                  </a:ext>
                </a:extLst>
              </a:tr>
              <a:tr h="355825">
                <a:tc>
                  <a:txBody>
                    <a:bodyPr/>
                    <a:lstStyle/>
                    <a:p>
                      <a:pPr algn="ctr" rtl="0" fontAlgn="base"/>
                      <a:r>
                        <a:rPr lang="en-US" b="0" i="0">
                          <a:solidFill>
                            <a:srgbClr val="000000"/>
                          </a:solidFill>
                          <a:effectLst/>
                          <a:latin typeface="Calibri" panose="020F0502020204030204" pitchFamily="34" charset="0"/>
                        </a:rPr>
                        <a:t>Session 5 ​</a:t>
                      </a:r>
                      <a:endParaRPr lang="en-US" b="0" i="0">
                        <a:solidFill>
                          <a:srgbClr val="000000"/>
                        </a:solidFill>
                        <a:effectLst/>
                      </a:endParaRPr>
                    </a:p>
                  </a:txBody>
                  <a:tcPr>
                    <a:lnL w="6668" cap="flat" cmpd="sng" algn="ctr">
                      <a:solidFill>
                        <a:srgbClr val="000000"/>
                      </a:solidFill>
                      <a:prstDash val="solid"/>
                      <a:round/>
                      <a:headEnd type="none" w="med" len="med"/>
                      <a:tailEnd type="none" w="med" len="med"/>
                    </a:lnL>
                    <a:lnR w="6668" cap="flat" cmpd="sng" algn="ctr">
                      <a:solidFill>
                        <a:srgbClr val="000000"/>
                      </a:solidFill>
                      <a:prstDash val="solid"/>
                      <a:round/>
                      <a:headEnd type="none" w="med" len="med"/>
                      <a:tailEnd type="none" w="med" len="med"/>
                    </a:lnR>
                    <a:lnT w="6668" cap="flat" cmpd="sng" algn="ctr">
                      <a:solidFill>
                        <a:srgbClr val="000000"/>
                      </a:solidFill>
                      <a:prstDash val="solid"/>
                      <a:round/>
                      <a:headEnd type="none" w="med" len="med"/>
                      <a:tailEnd type="none" w="med" len="med"/>
                    </a:lnT>
                    <a:lnB w="6668" cap="flat" cmpd="sng" algn="ctr">
                      <a:solidFill>
                        <a:srgbClr val="000000"/>
                      </a:solidFill>
                      <a:prstDash val="solid"/>
                      <a:round/>
                      <a:headEnd type="none" w="med" len="med"/>
                      <a:tailEnd type="none" w="med" len="med"/>
                    </a:lnB>
                  </a:tcPr>
                </a:tc>
                <a:tc>
                  <a:txBody>
                    <a:bodyPr/>
                    <a:lstStyle/>
                    <a:p>
                      <a:pPr algn="ctr" rtl="0" fontAlgn="base"/>
                      <a:r>
                        <a:rPr lang="en-US" b="1" i="0" dirty="0">
                          <a:solidFill>
                            <a:srgbClr val="000000"/>
                          </a:solidFill>
                          <a:effectLst/>
                          <a:latin typeface="Calibri" panose="020F0502020204030204" pitchFamily="34" charset="0"/>
                        </a:rPr>
                        <a:t>4 Mar</a:t>
                      </a:r>
                      <a:r>
                        <a:rPr lang="en-US" b="0" i="0" dirty="0">
                          <a:solidFill>
                            <a:srgbClr val="000000"/>
                          </a:solidFill>
                          <a:effectLst/>
                          <a:latin typeface="Calibri" panose="020F0502020204030204" pitchFamily="34" charset="0"/>
                        </a:rPr>
                        <a:t> ​</a:t>
                      </a:r>
                      <a:endParaRPr lang="en-US" b="0" i="0" dirty="0">
                        <a:solidFill>
                          <a:srgbClr val="000000"/>
                        </a:solidFill>
                        <a:effectLst/>
                      </a:endParaRPr>
                    </a:p>
                    <a:p>
                      <a:pPr algn="ctr" rtl="0" fontAlgn="base"/>
                      <a:r>
                        <a:rPr lang="en-US" b="1" i="0" dirty="0">
                          <a:solidFill>
                            <a:srgbClr val="000000"/>
                          </a:solidFill>
                          <a:effectLst/>
                          <a:latin typeface="Calibri" panose="020F0502020204030204" pitchFamily="34" charset="0"/>
                        </a:rPr>
                        <a:t> </a:t>
                      </a:r>
                      <a:r>
                        <a:rPr lang="en-US" b="0" i="0" dirty="0">
                          <a:solidFill>
                            <a:srgbClr val="000000"/>
                          </a:solidFill>
                          <a:effectLst/>
                          <a:latin typeface="Calibri" panose="020F0502020204030204" pitchFamily="34" charset="0"/>
                        </a:rPr>
                        <a:t> ​</a:t>
                      </a:r>
                      <a:endParaRPr lang="en-US" b="0" i="0" dirty="0">
                        <a:solidFill>
                          <a:srgbClr val="000000"/>
                        </a:solidFill>
                        <a:effectLst/>
                      </a:endParaRPr>
                    </a:p>
                  </a:txBody>
                  <a:tcPr>
                    <a:lnL w="6668" cap="flat" cmpd="sng" algn="ctr">
                      <a:solidFill>
                        <a:srgbClr val="000000"/>
                      </a:solidFill>
                      <a:prstDash val="solid"/>
                      <a:round/>
                      <a:headEnd type="none" w="med" len="med"/>
                      <a:tailEnd type="none" w="med" len="med"/>
                    </a:lnL>
                    <a:lnR w="6668" cap="flat" cmpd="sng" algn="ctr">
                      <a:solidFill>
                        <a:srgbClr val="000000"/>
                      </a:solidFill>
                      <a:prstDash val="solid"/>
                      <a:round/>
                      <a:headEnd type="none" w="med" len="med"/>
                      <a:tailEnd type="none" w="med" len="med"/>
                    </a:lnR>
                    <a:lnT w="6668" cap="flat" cmpd="sng" algn="ctr">
                      <a:solidFill>
                        <a:srgbClr val="000000"/>
                      </a:solidFill>
                      <a:prstDash val="solid"/>
                      <a:round/>
                      <a:headEnd type="none" w="med" len="med"/>
                      <a:tailEnd type="none" w="med" len="med"/>
                    </a:lnT>
                    <a:lnB w="6668" cap="flat" cmpd="sng" algn="ctr">
                      <a:solidFill>
                        <a:srgbClr val="000000"/>
                      </a:solidFill>
                      <a:prstDash val="solid"/>
                      <a:round/>
                      <a:headEnd type="none" w="med" len="med"/>
                      <a:tailEnd type="none" w="med" len="med"/>
                    </a:lnB>
                    <a:solidFill>
                      <a:srgbClr val="FFE599"/>
                    </a:solidFill>
                  </a:tcPr>
                </a:tc>
                <a:tc>
                  <a:txBody>
                    <a:bodyPr/>
                    <a:lstStyle/>
                    <a:p>
                      <a:pPr algn="ctr" rtl="0" fontAlgn="base"/>
                      <a:r>
                        <a:rPr lang="en-US" b="1" i="0" dirty="0">
                          <a:solidFill>
                            <a:srgbClr val="000000"/>
                          </a:solidFill>
                          <a:effectLst/>
                          <a:latin typeface="Calibri" panose="020F0502020204030204" pitchFamily="34" charset="0"/>
                        </a:rPr>
                        <a:t>13 Mar</a:t>
                      </a:r>
                      <a:r>
                        <a:rPr lang="en-US" b="0" i="0" dirty="0">
                          <a:solidFill>
                            <a:srgbClr val="000000"/>
                          </a:solidFill>
                          <a:effectLst/>
                          <a:latin typeface="Calibri" panose="020F0502020204030204" pitchFamily="34" charset="0"/>
                        </a:rPr>
                        <a:t> ​</a:t>
                      </a:r>
                      <a:endParaRPr lang="en-US" b="0" i="0" dirty="0">
                        <a:solidFill>
                          <a:srgbClr val="000000"/>
                        </a:solidFill>
                        <a:effectLst/>
                      </a:endParaRPr>
                    </a:p>
                    <a:p>
                      <a:pPr algn="ctr" rtl="0" fontAlgn="base"/>
                      <a:r>
                        <a:rPr lang="en-US" b="1" i="0" dirty="0">
                          <a:solidFill>
                            <a:srgbClr val="000000"/>
                          </a:solidFill>
                          <a:effectLst/>
                          <a:latin typeface="Calibri" panose="020F0502020204030204" pitchFamily="34" charset="0"/>
                        </a:rPr>
                        <a:t> </a:t>
                      </a:r>
                      <a:r>
                        <a:rPr lang="en-US" b="0" i="0" dirty="0">
                          <a:solidFill>
                            <a:srgbClr val="000000"/>
                          </a:solidFill>
                          <a:effectLst/>
                          <a:latin typeface="Calibri" panose="020F0502020204030204" pitchFamily="34" charset="0"/>
                        </a:rPr>
                        <a:t> ​</a:t>
                      </a:r>
                      <a:endParaRPr lang="en-US" b="0" i="0" dirty="0">
                        <a:solidFill>
                          <a:srgbClr val="000000"/>
                        </a:solidFill>
                        <a:effectLst/>
                      </a:endParaRPr>
                    </a:p>
                  </a:txBody>
                  <a:tcPr>
                    <a:lnL w="6668" cap="flat" cmpd="sng" algn="ctr">
                      <a:solidFill>
                        <a:srgbClr val="000000"/>
                      </a:solidFill>
                      <a:prstDash val="solid"/>
                      <a:round/>
                      <a:headEnd type="none" w="med" len="med"/>
                      <a:tailEnd type="none" w="med" len="med"/>
                    </a:lnL>
                    <a:lnR w="6668" cap="flat" cmpd="sng" algn="ctr">
                      <a:solidFill>
                        <a:srgbClr val="000000"/>
                      </a:solidFill>
                      <a:prstDash val="solid"/>
                      <a:round/>
                      <a:headEnd type="none" w="med" len="med"/>
                      <a:tailEnd type="none" w="med" len="med"/>
                    </a:lnR>
                    <a:lnT w="6668" cap="flat" cmpd="sng" algn="ctr">
                      <a:solidFill>
                        <a:srgbClr val="000000"/>
                      </a:solidFill>
                      <a:prstDash val="solid"/>
                      <a:round/>
                      <a:headEnd type="none" w="med" len="med"/>
                      <a:tailEnd type="none" w="med" len="med"/>
                    </a:lnT>
                    <a:lnB w="6668"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806327213"/>
                  </a:ext>
                </a:extLst>
              </a:tr>
            </a:tbl>
          </a:graphicData>
        </a:graphic>
      </p:graphicFrame>
    </p:spTree>
    <p:extLst>
      <p:ext uri="{BB962C8B-B14F-4D97-AF65-F5344CB8AC3E}">
        <p14:creationId xmlns:p14="http://schemas.microsoft.com/office/powerpoint/2010/main" val="4110961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Year 2 dates</a:t>
            </a:r>
          </a:p>
        </p:txBody>
      </p:sp>
      <p:sp>
        <p:nvSpPr>
          <p:cNvPr id="3" name="Date Placeholder 2"/>
          <p:cNvSpPr>
            <a:spLocks noGrp="1"/>
          </p:cNvSpPr>
          <p:nvPr>
            <p:ph type="dt" sz="half" idx="10"/>
          </p:nvPr>
        </p:nvSpPr>
        <p:spPr/>
        <p:txBody>
          <a:bodyPr/>
          <a:lstStyle/>
          <a:p>
            <a:pPr>
              <a:defRPr/>
            </a:pPr>
            <a:r>
              <a:rPr lang="en-US" altLang="en-US"/>
              <a:t>Introduction to Family Medicine</a:t>
            </a:r>
          </a:p>
        </p:txBody>
      </p:sp>
      <p:graphicFrame>
        <p:nvGraphicFramePr>
          <p:cNvPr id="4" name="Table 3"/>
          <p:cNvGraphicFramePr>
            <a:graphicFrameLocks noGrp="1"/>
          </p:cNvGraphicFramePr>
          <p:nvPr>
            <p:extLst>
              <p:ext uri="{D42A27DB-BD31-4B8C-83A1-F6EECF244321}">
                <p14:modId xmlns:p14="http://schemas.microsoft.com/office/powerpoint/2010/main" val="3771965940"/>
              </p:ext>
            </p:extLst>
          </p:nvPr>
        </p:nvGraphicFramePr>
        <p:xfrm>
          <a:off x="1817369" y="1714501"/>
          <a:ext cx="4866720" cy="3691460"/>
        </p:xfrm>
        <a:graphic>
          <a:graphicData uri="http://schemas.openxmlformats.org/drawingml/2006/table">
            <a:tbl>
              <a:tblPr/>
              <a:tblGrid>
                <a:gridCol w="1113908">
                  <a:extLst>
                    <a:ext uri="{9D8B030D-6E8A-4147-A177-3AD203B41FA5}">
                      <a16:colId xmlns:a16="http://schemas.microsoft.com/office/drawing/2014/main" val="2350376694"/>
                    </a:ext>
                  </a:extLst>
                </a:gridCol>
                <a:gridCol w="1869772">
                  <a:extLst>
                    <a:ext uri="{9D8B030D-6E8A-4147-A177-3AD203B41FA5}">
                      <a16:colId xmlns:a16="http://schemas.microsoft.com/office/drawing/2014/main" val="1277039545"/>
                    </a:ext>
                  </a:extLst>
                </a:gridCol>
                <a:gridCol w="1883040">
                  <a:extLst>
                    <a:ext uri="{9D8B030D-6E8A-4147-A177-3AD203B41FA5}">
                      <a16:colId xmlns:a16="http://schemas.microsoft.com/office/drawing/2014/main" val="2040377268"/>
                    </a:ext>
                  </a:extLst>
                </a:gridCol>
              </a:tblGrid>
              <a:tr h="405320">
                <a:tc>
                  <a:txBody>
                    <a:bodyPr/>
                    <a:lstStyle/>
                    <a:p>
                      <a:pPr algn="ctr" rtl="0" fontAlgn="base"/>
                      <a:r>
                        <a:rPr lang="en-US" b="0" i="0">
                          <a:solidFill>
                            <a:srgbClr val="000000"/>
                          </a:solidFill>
                          <a:effectLst/>
                          <a:latin typeface="Calibri" panose="020F0502020204030204" pitchFamily="34" charset="0"/>
                        </a:rPr>
                        <a:t> ​</a:t>
                      </a:r>
                      <a:endParaRPr lang="en-US" b="0" i="0">
                        <a:solidFill>
                          <a:srgbClr val="000000"/>
                        </a:solidFill>
                        <a:effectLst/>
                      </a:endParaRPr>
                    </a:p>
                  </a:txBody>
                  <a:tcPr>
                    <a:lnL w="10001" cap="flat" cmpd="sng" algn="ctr">
                      <a:solidFill>
                        <a:srgbClr val="000000"/>
                      </a:solidFill>
                      <a:prstDash val="solid"/>
                      <a:round/>
                      <a:headEnd type="none" w="med" len="med"/>
                      <a:tailEnd type="none" w="med" len="med"/>
                    </a:lnL>
                    <a:lnR w="10001" cap="flat" cmpd="sng" algn="ctr">
                      <a:solidFill>
                        <a:srgbClr val="000000"/>
                      </a:solidFill>
                      <a:prstDash val="solid"/>
                      <a:round/>
                      <a:headEnd type="none" w="med" len="med"/>
                      <a:tailEnd type="none" w="med" len="med"/>
                    </a:lnR>
                    <a:lnT w="10001" cap="flat" cmpd="sng" algn="ctr">
                      <a:solidFill>
                        <a:srgbClr val="000000"/>
                      </a:solidFill>
                      <a:prstDash val="solid"/>
                      <a:round/>
                      <a:headEnd type="none" w="med" len="med"/>
                      <a:tailEnd type="none" w="med" len="med"/>
                    </a:lnT>
                    <a:lnB w="10001" cap="flat" cmpd="sng" algn="ctr">
                      <a:solidFill>
                        <a:srgbClr val="000000"/>
                      </a:solidFill>
                      <a:prstDash val="solid"/>
                      <a:round/>
                      <a:headEnd type="none" w="med" len="med"/>
                      <a:tailEnd type="none" w="med" len="med"/>
                    </a:lnB>
                  </a:tcPr>
                </a:tc>
                <a:tc>
                  <a:txBody>
                    <a:bodyPr/>
                    <a:lstStyle/>
                    <a:p>
                      <a:pPr algn="ctr" rtl="0" fontAlgn="base"/>
                      <a:r>
                        <a:rPr lang="en-US" b="1" i="0">
                          <a:solidFill>
                            <a:srgbClr val="000000"/>
                          </a:solidFill>
                          <a:effectLst/>
                          <a:latin typeface="Calibri" panose="020F0502020204030204" pitchFamily="34" charset="0"/>
                        </a:rPr>
                        <a:t>Y2 TUESDAY </a:t>
                      </a:r>
                      <a:r>
                        <a:rPr lang="en-US" b="0" i="0">
                          <a:solidFill>
                            <a:srgbClr val="000000"/>
                          </a:solidFill>
                          <a:effectLst/>
                          <a:latin typeface="Calibri" panose="020F0502020204030204" pitchFamily="34" charset="0"/>
                        </a:rPr>
                        <a:t>​</a:t>
                      </a:r>
                      <a:endParaRPr lang="en-US" b="0" i="0">
                        <a:solidFill>
                          <a:srgbClr val="000000"/>
                        </a:solidFill>
                        <a:effectLst/>
                      </a:endParaRPr>
                    </a:p>
                  </a:txBody>
                  <a:tcPr>
                    <a:lnL w="10001" cap="flat" cmpd="sng" algn="ctr">
                      <a:solidFill>
                        <a:srgbClr val="000000"/>
                      </a:solidFill>
                      <a:prstDash val="solid"/>
                      <a:round/>
                      <a:headEnd type="none" w="med" len="med"/>
                      <a:tailEnd type="none" w="med" len="med"/>
                    </a:lnL>
                    <a:lnR w="10001" cap="flat" cmpd="sng" algn="ctr">
                      <a:solidFill>
                        <a:srgbClr val="000000"/>
                      </a:solidFill>
                      <a:prstDash val="solid"/>
                      <a:round/>
                      <a:headEnd type="none" w="med" len="med"/>
                      <a:tailEnd type="none" w="med" len="med"/>
                    </a:lnR>
                    <a:lnT w="10001" cap="flat" cmpd="sng" algn="ctr">
                      <a:solidFill>
                        <a:srgbClr val="000000"/>
                      </a:solidFill>
                      <a:prstDash val="solid"/>
                      <a:round/>
                      <a:headEnd type="none" w="med" len="med"/>
                      <a:tailEnd type="none" w="med" len="med"/>
                    </a:lnT>
                    <a:lnB w="10001" cap="flat" cmpd="sng" algn="ctr">
                      <a:solidFill>
                        <a:srgbClr val="000000"/>
                      </a:solidFill>
                      <a:prstDash val="solid"/>
                      <a:round/>
                      <a:headEnd type="none" w="med" len="med"/>
                      <a:tailEnd type="none" w="med" len="med"/>
                    </a:lnB>
                    <a:solidFill>
                      <a:srgbClr val="FFE599"/>
                    </a:solidFill>
                  </a:tcPr>
                </a:tc>
                <a:tc>
                  <a:txBody>
                    <a:bodyPr/>
                    <a:lstStyle/>
                    <a:p>
                      <a:pPr algn="ctr" rtl="0" fontAlgn="base"/>
                      <a:r>
                        <a:rPr lang="en-US" b="1" i="0">
                          <a:solidFill>
                            <a:srgbClr val="000000"/>
                          </a:solidFill>
                          <a:effectLst/>
                          <a:latin typeface="Calibri" panose="020F0502020204030204" pitchFamily="34" charset="0"/>
                        </a:rPr>
                        <a:t>Y2 THURSDAY </a:t>
                      </a:r>
                      <a:r>
                        <a:rPr lang="en-US" b="0" i="0">
                          <a:solidFill>
                            <a:srgbClr val="000000"/>
                          </a:solidFill>
                          <a:effectLst/>
                          <a:latin typeface="Calibri" panose="020F0502020204030204" pitchFamily="34" charset="0"/>
                        </a:rPr>
                        <a:t>​</a:t>
                      </a:r>
                      <a:endParaRPr lang="en-US" b="0" i="0">
                        <a:solidFill>
                          <a:srgbClr val="000000"/>
                        </a:solidFill>
                        <a:effectLst/>
                      </a:endParaRPr>
                    </a:p>
                  </a:txBody>
                  <a:tcPr>
                    <a:lnL w="10001" cap="flat" cmpd="sng" algn="ctr">
                      <a:solidFill>
                        <a:srgbClr val="000000"/>
                      </a:solidFill>
                      <a:prstDash val="solid"/>
                      <a:round/>
                      <a:headEnd type="none" w="med" len="med"/>
                      <a:tailEnd type="none" w="med" len="med"/>
                    </a:lnL>
                    <a:lnR w="10001" cap="flat" cmpd="sng" algn="ctr">
                      <a:solidFill>
                        <a:srgbClr val="000000"/>
                      </a:solidFill>
                      <a:prstDash val="solid"/>
                      <a:round/>
                      <a:headEnd type="none" w="med" len="med"/>
                      <a:tailEnd type="none" w="med" len="med"/>
                    </a:lnR>
                    <a:lnT w="10001" cap="flat" cmpd="sng" algn="ctr">
                      <a:solidFill>
                        <a:srgbClr val="000000"/>
                      </a:solidFill>
                      <a:prstDash val="solid"/>
                      <a:round/>
                      <a:headEnd type="none" w="med" len="med"/>
                      <a:tailEnd type="none" w="med" len="med"/>
                    </a:lnT>
                    <a:lnB w="10001"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3881940664"/>
                  </a:ext>
                </a:extLst>
              </a:tr>
              <a:tr h="657228">
                <a:tc>
                  <a:txBody>
                    <a:bodyPr/>
                    <a:lstStyle/>
                    <a:p>
                      <a:pPr algn="ctr" rtl="0" fontAlgn="base"/>
                      <a:r>
                        <a:rPr lang="en-US" b="0" i="0">
                          <a:solidFill>
                            <a:srgbClr val="000000"/>
                          </a:solidFill>
                          <a:effectLst/>
                          <a:latin typeface="Calibri" panose="020F0502020204030204" pitchFamily="34" charset="0"/>
                        </a:rPr>
                        <a:t>Session 1 ​</a:t>
                      </a:r>
                      <a:endParaRPr lang="en-US" b="0" i="0">
                        <a:solidFill>
                          <a:srgbClr val="000000"/>
                        </a:solidFill>
                        <a:effectLst/>
                      </a:endParaRPr>
                    </a:p>
                  </a:txBody>
                  <a:tcPr>
                    <a:lnL w="10001" cap="flat" cmpd="sng" algn="ctr">
                      <a:solidFill>
                        <a:srgbClr val="000000"/>
                      </a:solidFill>
                      <a:prstDash val="solid"/>
                      <a:round/>
                      <a:headEnd type="none" w="med" len="med"/>
                      <a:tailEnd type="none" w="med" len="med"/>
                    </a:lnL>
                    <a:lnR w="10001" cap="flat" cmpd="sng" algn="ctr">
                      <a:solidFill>
                        <a:srgbClr val="000000"/>
                      </a:solidFill>
                      <a:prstDash val="solid"/>
                      <a:round/>
                      <a:headEnd type="none" w="med" len="med"/>
                      <a:tailEnd type="none" w="med" len="med"/>
                    </a:lnR>
                    <a:lnT w="10001" cap="flat" cmpd="sng" algn="ctr">
                      <a:solidFill>
                        <a:srgbClr val="000000"/>
                      </a:solidFill>
                      <a:prstDash val="solid"/>
                      <a:round/>
                      <a:headEnd type="none" w="med" len="med"/>
                      <a:tailEnd type="none" w="med" len="med"/>
                    </a:lnT>
                    <a:lnB w="10001" cap="flat" cmpd="sng" algn="ctr">
                      <a:solidFill>
                        <a:srgbClr val="000000"/>
                      </a:solidFill>
                      <a:prstDash val="solid"/>
                      <a:round/>
                      <a:headEnd type="none" w="med" len="med"/>
                      <a:tailEnd type="none" w="med" len="med"/>
                    </a:lnB>
                  </a:tcPr>
                </a:tc>
                <a:tc>
                  <a:txBody>
                    <a:bodyPr/>
                    <a:lstStyle/>
                    <a:p>
                      <a:pPr algn="ctr" rtl="0" fontAlgn="base"/>
                      <a:r>
                        <a:rPr lang="en-US" b="1" i="0" dirty="0">
                          <a:solidFill>
                            <a:srgbClr val="000000"/>
                          </a:solidFill>
                          <a:effectLst/>
                          <a:latin typeface="Calibri" panose="020F0502020204030204" pitchFamily="34" charset="0"/>
                        </a:rPr>
                        <a:t>17/24 Sept</a:t>
                      </a:r>
                      <a:r>
                        <a:rPr lang="en-US" b="0" i="0" dirty="0">
                          <a:solidFill>
                            <a:srgbClr val="000000"/>
                          </a:solidFill>
                          <a:effectLst/>
                          <a:latin typeface="Calibri" panose="020F0502020204030204" pitchFamily="34" charset="0"/>
                        </a:rPr>
                        <a:t> ​</a:t>
                      </a:r>
                      <a:endParaRPr lang="en-US" b="0" i="0" dirty="0">
                        <a:solidFill>
                          <a:srgbClr val="000000"/>
                        </a:solidFill>
                        <a:effectLst/>
                      </a:endParaRPr>
                    </a:p>
                    <a:p>
                      <a:pPr algn="ctr" rtl="0" fontAlgn="base"/>
                      <a:r>
                        <a:rPr lang="en-US" b="1" i="0" dirty="0">
                          <a:solidFill>
                            <a:srgbClr val="000000"/>
                          </a:solidFill>
                          <a:effectLst/>
                          <a:latin typeface="Calibri" panose="020F0502020204030204" pitchFamily="34" charset="0"/>
                        </a:rPr>
                        <a:t> </a:t>
                      </a:r>
                      <a:r>
                        <a:rPr lang="en-US" b="0" i="0" dirty="0">
                          <a:solidFill>
                            <a:srgbClr val="000000"/>
                          </a:solidFill>
                          <a:effectLst/>
                          <a:latin typeface="Calibri" panose="020F0502020204030204" pitchFamily="34" charset="0"/>
                        </a:rPr>
                        <a:t> ​</a:t>
                      </a:r>
                      <a:endParaRPr lang="en-US" b="0" i="0" dirty="0">
                        <a:solidFill>
                          <a:srgbClr val="000000"/>
                        </a:solidFill>
                        <a:effectLst/>
                      </a:endParaRPr>
                    </a:p>
                  </a:txBody>
                  <a:tcPr>
                    <a:lnL w="10001" cap="flat" cmpd="sng" algn="ctr">
                      <a:solidFill>
                        <a:srgbClr val="000000"/>
                      </a:solidFill>
                      <a:prstDash val="solid"/>
                      <a:round/>
                      <a:headEnd type="none" w="med" len="med"/>
                      <a:tailEnd type="none" w="med" len="med"/>
                    </a:lnL>
                    <a:lnR w="10001" cap="flat" cmpd="sng" algn="ctr">
                      <a:solidFill>
                        <a:srgbClr val="000000"/>
                      </a:solidFill>
                      <a:prstDash val="solid"/>
                      <a:round/>
                      <a:headEnd type="none" w="med" len="med"/>
                      <a:tailEnd type="none" w="med" len="med"/>
                    </a:lnR>
                    <a:lnT w="10001" cap="flat" cmpd="sng" algn="ctr">
                      <a:solidFill>
                        <a:srgbClr val="000000"/>
                      </a:solidFill>
                      <a:prstDash val="solid"/>
                      <a:round/>
                      <a:headEnd type="none" w="med" len="med"/>
                      <a:tailEnd type="none" w="med" len="med"/>
                    </a:lnT>
                    <a:lnB w="10001" cap="flat" cmpd="sng" algn="ctr">
                      <a:solidFill>
                        <a:srgbClr val="000000"/>
                      </a:solidFill>
                      <a:prstDash val="solid"/>
                      <a:round/>
                      <a:headEnd type="none" w="med" len="med"/>
                      <a:tailEnd type="none" w="med" len="med"/>
                    </a:lnB>
                    <a:solidFill>
                      <a:srgbClr val="FFE599"/>
                    </a:solidFill>
                  </a:tcPr>
                </a:tc>
                <a:tc>
                  <a:txBody>
                    <a:bodyPr/>
                    <a:lstStyle/>
                    <a:p>
                      <a:pPr algn="ctr" rtl="0" fontAlgn="base"/>
                      <a:r>
                        <a:rPr lang="en-US" b="1" i="0" dirty="0">
                          <a:solidFill>
                            <a:srgbClr val="000000"/>
                          </a:solidFill>
                          <a:effectLst/>
                          <a:latin typeface="Calibri" panose="020F0502020204030204" pitchFamily="34" charset="0"/>
                        </a:rPr>
                        <a:t>19/26 Sept</a:t>
                      </a:r>
                      <a:r>
                        <a:rPr lang="en-US" b="0" i="0" dirty="0">
                          <a:solidFill>
                            <a:srgbClr val="000000"/>
                          </a:solidFill>
                          <a:effectLst/>
                          <a:latin typeface="Calibri" panose="020F0502020204030204" pitchFamily="34" charset="0"/>
                        </a:rPr>
                        <a:t>​</a:t>
                      </a:r>
                      <a:endParaRPr lang="en-US" b="0" i="0" dirty="0">
                        <a:solidFill>
                          <a:srgbClr val="000000"/>
                        </a:solidFill>
                        <a:effectLst/>
                      </a:endParaRPr>
                    </a:p>
                    <a:p>
                      <a:pPr algn="ctr" rtl="0" fontAlgn="base"/>
                      <a:r>
                        <a:rPr lang="en-US" b="1" i="0" dirty="0">
                          <a:solidFill>
                            <a:srgbClr val="000000"/>
                          </a:solidFill>
                          <a:effectLst/>
                          <a:latin typeface="Calibri" panose="020F0502020204030204" pitchFamily="34" charset="0"/>
                        </a:rPr>
                        <a:t> </a:t>
                      </a:r>
                      <a:r>
                        <a:rPr lang="en-US" b="0" i="0" dirty="0">
                          <a:solidFill>
                            <a:srgbClr val="000000"/>
                          </a:solidFill>
                          <a:effectLst/>
                          <a:latin typeface="Calibri" panose="020F0502020204030204" pitchFamily="34" charset="0"/>
                        </a:rPr>
                        <a:t> ​</a:t>
                      </a:r>
                      <a:endParaRPr lang="en-US" b="0" i="0" dirty="0">
                        <a:solidFill>
                          <a:srgbClr val="000000"/>
                        </a:solidFill>
                        <a:effectLst/>
                      </a:endParaRPr>
                    </a:p>
                  </a:txBody>
                  <a:tcPr>
                    <a:lnL w="10001" cap="flat" cmpd="sng" algn="ctr">
                      <a:solidFill>
                        <a:srgbClr val="000000"/>
                      </a:solidFill>
                      <a:prstDash val="solid"/>
                      <a:round/>
                      <a:headEnd type="none" w="med" len="med"/>
                      <a:tailEnd type="none" w="med" len="med"/>
                    </a:lnL>
                    <a:lnR w="10001" cap="flat" cmpd="sng" algn="ctr">
                      <a:solidFill>
                        <a:srgbClr val="000000"/>
                      </a:solidFill>
                      <a:prstDash val="solid"/>
                      <a:round/>
                      <a:headEnd type="none" w="med" len="med"/>
                      <a:tailEnd type="none" w="med" len="med"/>
                    </a:lnR>
                    <a:lnT w="10001" cap="flat" cmpd="sng" algn="ctr">
                      <a:solidFill>
                        <a:srgbClr val="000000"/>
                      </a:solidFill>
                      <a:prstDash val="solid"/>
                      <a:round/>
                      <a:headEnd type="none" w="med" len="med"/>
                      <a:tailEnd type="none" w="med" len="med"/>
                    </a:lnT>
                    <a:lnB w="10001"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643804066"/>
                  </a:ext>
                </a:extLst>
              </a:tr>
              <a:tr h="657228">
                <a:tc>
                  <a:txBody>
                    <a:bodyPr/>
                    <a:lstStyle/>
                    <a:p>
                      <a:pPr algn="ctr" rtl="0" fontAlgn="base"/>
                      <a:r>
                        <a:rPr lang="en-US" b="0" i="0">
                          <a:solidFill>
                            <a:srgbClr val="000000"/>
                          </a:solidFill>
                          <a:effectLst/>
                          <a:latin typeface="Calibri" panose="020F0502020204030204" pitchFamily="34" charset="0"/>
                        </a:rPr>
                        <a:t>Session 2 ​</a:t>
                      </a:r>
                      <a:endParaRPr lang="en-US" b="0" i="0">
                        <a:solidFill>
                          <a:srgbClr val="000000"/>
                        </a:solidFill>
                        <a:effectLst/>
                      </a:endParaRPr>
                    </a:p>
                  </a:txBody>
                  <a:tcPr>
                    <a:lnL w="10001" cap="flat" cmpd="sng" algn="ctr">
                      <a:solidFill>
                        <a:srgbClr val="000000"/>
                      </a:solidFill>
                      <a:prstDash val="solid"/>
                      <a:round/>
                      <a:headEnd type="none" w="med" len="med"/>
                      <a:tailEnd type="none" w="med" len="med"/>
                    </a:lnL>
                    <a:lnR w="10001" cap="flat" cmpd="sng" algn="ctr">
                      <a:solidFill>
                        <a:srgbClr val="000000"/>
                      </a:solidFill>
                      <a:prstDash val="solid"/>
                      <a:round/>
                      <a:headEnd type="none" w="med" len="med"/>
                      <a:tailEnd type="none" w="med" len="med"/>
                    </a:lnR>
                    <a:lnT w="10001" cap="flat" cmpd="sng" algn="ctr">
                      <a:solidFill>
                        <a:srgbClr val="000000"/>
                      </a:solidFill>
                      <a:prstDash val="solid"/>
                      <a:round/>
                      <a:headEnd type="none" w="med" len="med"/>
                      <a:tailEnd type="none" w="med" len="med"/>
                    </a:lnT>
                    <a:lnB w="10001" cap="flat" cmpd="sng" algn="ctr">
                      <a:solidFill>
                        <a:srgbClr val="000000"/>
                      </a:solidFill>
                      <a:prstDash val="solid"/>
                      <a:round/>
                      <a:headEnd type="none" w="med" len="med"/>
                      <a:tailEnd type="none" w="med" len="med"/>
                    </a:lnB>
                  </a:tcPr>
                </a:tc>
                <a:tc>
                  <a:txBody>
                    <a:bodyPr/>
                    <a:lstStyle/>
                    <a:p>
                      <a:pPr algn="ctr" rtl="0" fontAlgn="base"/>
                      <a:r>
                        <a:rPr lang="en-US" b="1" i="0" dirty="0">
                          <a:solidFill>
                            <a:srgbClr val="000000"/>
                          </a:solidFill>
                          <a:effectLst/>
                          <a:latin typeface="Calibri" panose="020F0502020204030204" pitchFamily="34" charset="0"/>
                        </a:rPr>
                        <a:t>8/22 Oct</a:t>
                      </a:r>
                      <a:r>
                        <a:rPr lang="en-US" b="0" i="0" dirty="0">
                          <a:solidFill>
                            <a:srgbClr val="000000"/>
                          </a:solidFill>
                          <a:effectLst/>
                          <a:latin typeface="Calibri" panose="020F0502020204030204" pitchFamily="34" charset="0"/>
                        </a:rPr>
                        <a:t> ​</a:t>
                      </a:r>
                      <a:endParaRPr lang="en-US" b="0" i="0" dirty="0">
                        <a:solidFill>
                          <a:srgbClr val="000000"/>
                        </a:solidFill>
                        <a:effectLst/>
                      </a:endParaRPr>
                    </a:p>
                    <a:p>
                      <a:pPr algn="ctr" rtl="0" fontAlgn="base"/>
                      <a:r>
                        <a:rPr lang="en-US" b="1" i="0" dirty="0">
                          <a:solidFill>
                            <a:srgbClr val="000000"/>
                          </a:solidFill>
                          <a:effectLst/>
                          <a:latin typeface="Calibri" panose="020F0502020204030204" pitchFamily="34" charset="0"/>
                        </a:rPr>
                        <a:t> </a:t>
                      </a:r>
                      <a:r>
                        <a:rPr lang="en-US" b="0" i="0" dirty="0">
                          <a:solidFill>
                            <a:srgbClr val="000000"/>
                          </a:solidFill>
                          <a:effectLst/>
                          <a:latin typeface="Calibri" panose="020F0502020204030204" pitchFamily="34" charset="0"/>
                        </a:rPr>
                        <a:t> ​</a:t>
                      </a:r>
                      <a:endParaRPr lang="en-US" b="0" i="0" dirty="0">
                        <a:solidFill>
                          <a:srgbClr val="000000"/>
                        </a:solidFill>
                        <a:effectLst/>
                      </a:endParaRPr>
                    </a:p>
                  </a:txBody>
                  <a:tcPr>
                    <a:lnL w="10001" cap="flat" cmpd="sng" algn="ctr">
                      <a:solidFill>
                        <a:srgbClr val="000000"/>
                      </a:solidFill>
                      <a:prstDash val="solid"/>
                      <a:round/>
                      <a:headEnd type="none" w="med" len="med"/>
                      <a:tailEnd type="none" w="med" len="med"/>
                    </a:lnL>
                    <a:lnR w="10001" cap="flat" cmpd="sng" algn="ctr">
                      <a:solidFill>
                        <a:srgbClr val="000000"/>
                      </a:solidFill>
                      <a:prstDash val="solid"/>
                      <a:round/>
                      <a:headEnd type="none" w="med" len="med"/>
                      <a:tailEnd type="none" w="med" len="med"/>
                    </a:lnR>
                    <a:lnT w="10001" cap="flat" cmpd="sng" algn="ctr">
                      <a:solidFill>
                        <a:srgbClr val="000000"/>
                      </a:solidFill>
                      <a:prstDash val="solid"/>
                      <a:round/>
                      <a:headEnd type="none" w="med" len="med"/>
                      <a:tailEnd type="none" w="med" len="med"/>
                    </a:lnT>
                    <a:lnB w="10001" cap="flat" cmpd="sng" algn="ctr">
                      <a:solidFill>
                        <a:srgbClr val="000000"/>
                      </a:solidFill>
                      <a:prstDash val="solid"/>
                      <a:round/>
                      <a:headEnd type="none" w="med" len="med"/>
                      <a:tailEnd type="none" w="med" len="med"/>
                    </a:lnB>
                    <a:solidFill>
                      <a:srgbClr val="FFE599"/>
                    </a:solidFill>
                  </a:tcPr>
                </a:tc>
                <a:tc>
                  <a:txBody>
                    <a:bodyPr/>
                    <a:lstStyle/>
                    <a:p>
                      <a:pPr algn="ctr" rtl="0" fontAlgn="base"/>
                      <a:r>
                        <a:rPr lang="en-US" b="1" i="0" dirty="0">
                          <a:solidFill>
                            <a:srgbClr val="000000"/>
                          </a:solidFill>
                          <a:effectLst/>
                          <a:latin typeface="Calibri" panose="020F0502020204030204" pitchFamily="34" charset="0"/>
                        </a:rPr>
                        <a:t>17/31 Oct</a:t>
                      </a:r>
                      <a:r>
                        <a:rPr lang="en-US" b="0" i="0" dirty="0">
                          <a:solidFill>
                            <a:srgbClr val="000000"/>
                          </a:solidFill>
                          <a:effectLst/>
                          <a:latin typeface="Calibri" panose="020F0502020204030204" pitchFamily="34" charset="0"/>
                        </a:rPr>
                        <a:t> ​</a:t>
                      </a:r>
                      <a:endParaRPr lang="en-US" b="0" i="0" dirty="0">
                        <a:solidFill>
                          <a:srgbClr val="000000"/>
                        </a:solidFill>
                        <a:effectLst/>
                      </a:endParaRPr>
                    </a:p>
                    <a:p>
                      <a:pPr algn="ctr" rtl="0" fontAlgn="base"/>
                      <a:r>
                        <a:rPr lang="en-US" b="1" i="0" dirty="0">
                          <a:solidFill>
                            <a:srgbClr val="000000"/>
                          </a:solidFill>
                          <a:effectLst/>
                          <a:latin typeface="Calibri" panose="020F0502020204030204" pitchFamily="34" charset="0"/>
                        </a:rPr>
                        <a:t> </a:t>
                      </a:r>
                      <a:r>
                        <a:rPr lang="en-US" b="0" i="0" dirty="0">
                          <a:solidFill>
                            <a:srgbClr val="000000"/>
                          </a:solidFill>
                          <a:effectLst/>
                          <a:latin typeface="Calibri" panose="020F0502020204030204" pitchFamily="34" charset="0"/>
                        </a:rPr>
                        <a:t> ​</a:t>
                      </a:r>
                      <a:endParaRPr lang="en-US" b="0" i="0" dirty="0">
                        <a:solidFill>
                          <a:srgbClr val="000000"/>
                        </a:solidFill>
                        <a:effectLst/>
                      </a:endParaRPr>
                    </a:p>
                  </a:txBody>
                  <a:tcPr>
                    <a:lnL w="10001" cap="flat" cmpd="sng" algn="ctr">
                      <a:solidFill>
                        <a:srgbClr val="000000"/>
                      </a:solidFill>
                      <a:prstDash val="solid"/>
                      <a:round/>
                      <a:headEnd type="none" w="med" len="med"/>
                      <a:tailEnd type="none" w="med" len="med"/>
                    </a:lnL>
                    <a:lnR w="10001" cap="flat" cmpd="sng" algn="ctr">
                      <a:solidFill>
                        <a:srgbClr val="000000"/>
                      </a:solidFill>
                      <a:prstDash val="solid"/>
                      <a:round/>
                      <a:headEnd type="none" w="med" len="med"/>
                      <a:tailEnd type="none" w="med" len="med"/>
                    </a:lnR>
                    <a:lnT w="10001" cap="flat" cmpd="sng" algn="ctr">
                      <a:solidFill>
                        <a:srgbClr val="000000"/>
                      </a:solidFill>
                      <a:prstDash val="solid"/>
                      <a:round/>
                      <a:headEnd type="none" w="med" len="med"/>
                      <a:tailEnd type="none" w="med" len="med"/>
                    </a:lnT>
                    <a:lnB w="10001"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961498034"/>
                  </a:ext>
                </a:extLst>
              </a:tr>
              <a:tr h="657228">
                <a:tc>
                  <a:txBody>
                    <a:bodyPr/>
                    <a:lstStyle/>
                    <a:p>
                      <a:pPr algn="ctr" rtl="0" fontAlgn="base"/>
                      <a:r>
                        <a:rPr lang="en-US" b="0" i="0">
                          <a:solidFill>
                            <a:srgbClr val="000000"/>
                          </a:solidFill>
                          <a:effectLst/>
                          <a:latin typeface="Calibri" panose="020F0502020204030204" pitchFamily="34" charset="0"/>
                        </a:rPr>
                        <a:t>Session 3 ​</a:t>
                      </a:r>
                      <a:endParaRPr lang="en-US" b="0" i="0">
                        <a:solidFill>
                          <a:srgbClr val="000000"/>
                        </a:solidFill>
                        <a:effectLst/>
                      </a:endParaRPr>
                    </a:p>
                  </a:txBody>
                  <a:tcPr>
                    <a:lnL w="10001" cap="flat" cmpd="sng" algn="ctr">
                      <a:solidFill>
                        <a:srgbClr val="000000"/>
                      </a:solidFill>
                      <a:prstDash val="solid"/>
                      <a:round/>
                      <a:headEnd type="none" w="med" len="med"/>
                      <a:tailEnd type="none" w="med" len="med"/>
                    </a:lnL>
                    <a:lnR w="10001" cap="flat" cmpd="sng" algn="ctr">
                      <a:solidFill>
                        <a:srgbClr val="000000"/>
                      </a:solidFill>
                      <a:prstDash val="solid"/>
                      <a:round/>
                      <a:headEnd type="none" w="med" len="med"/>
                      <a:tailEnd type="none" w="med" len="med"/>
                    </a:lnR>
                    <a:lnT w="10001" cap="flat" cmpd="sng" algn="ctr">
                      <a:solidFill>
                        <a:srgbClr val="000000"/>
                      </a:solidFill>
                      <a:prstDash val="solid"/>
                      <a:round/>
                      <a:headEnd type="none" w="med" len="med"/>
                      <a:tailEnd type="none" w="med" len="med"/>
                    </a:lnT>
                    <a:lnB w="10001" cap="flat" cmpd="sng" algn="ctr">
                      <a:solidFill>
                        <a:srgbClr val="000000"/>
                      </a:solidFill>
                      <a:prstDash val="solid"/>
                      <a:round/>
                      <a:headEnd type="none" w="med" len="med"/>
                      <a:tailEnd type="none" w="med" len="med"/>
                    </a:lnB>
                  </a:tcPr>
                </a:tc>
                <a:tc>
                  <a:txBody>
                    <a:bodyPr/>
                    <a:lstStyle/>
                    <a:p>
                      <a:pPr algn="ctr" rtl="0" fontAlgn="base"/>
                      <a:r>
                        <a:rPr lang="en-US" b="1" i="0" dirty="0">
                          <a:solidFill>
                            <a:srgbClr val="000000"/>
                          </a:solidFill>
                          <a:effectLst/>
                          <a:latin typeface="Calibri" panose="020F0502020204030204" pitchFamily="34" charset="0"/>
                        </a:rPr>
                        <a:t>26 Nov/10 Dec</a:t>
                      </a:r>
                      <a:r>
                        <a:rPr lang="en-US" b="0" i="0" dirty="0">
                          <a:solidFill>
                            <a:srgbClr val="000000"/>
                          </a:solidFill>
                          <a:effectLst/>
                          <a:latin typeface="Calibri" panose="020F0502020204030204" pitchFamily="34" charset="0"/>
                        </a:rPr>
                        <a:t>​</a:t>
                      </a:r>
                      <a:endParaRPr lang="en-US" b="0" i="0" dirty="0">
                        <a:solidFill>
                          <a:srgbClr val="000000"/>
                        </a:solidFill>
                        <a:effectLst/>
                      </a:endParaRPr>
                    </a:p>
                    <a:p>
                      <a:pPr algn="ctr" rtl="0" fontAlgn="base"/>
                      <a:r>
                        <a:rPr lang="en-US" b="1" i="0" dirty="0">
                          <a:solidFill>
                            <a:srgbClr val="000000"/>
                          </a:solidFill>
                          <a:effectLst/>
                          <a:latin typeface="Calibri" panose="020F0502020204030204" pitchFamily="34" charset="0"/>
                        </a:rPr>
                        <a:t> </a:t>
                      </a:r>
                      <a:r>
                        <a:rPr lang="en-US" b="0" i="0" dirty="0">
                          <a:solidFill>
                            <a:srgbClr val="000000"/>
                          </a:solidFill>
                          <a:effectLst/>
                          <a:latin typeface="Calibri" panose="020F0502020204030204" pitchFamily="34" charset="0"/>
                        </a:rPr>
                        <a:t> ​</a:t>
                      </a:r>
                      <a:endParaRPr lang="en-US" b="0" i="0" dirty="0">
                        <a:solidFill>
                          <a:srgbClr val="000000"/>
                        </a:solidFill>
                        <a:effectLst/>
                      </a:endParaRPr>
                    </a:p>
                  </a:txBody>
                  <a:tcPr>
                    <a:lnL w="10001" cap="flat" cmpd="sng" algn="ctr">
                      <a:solidFill>
                        <a:srgbClr val="000000"/>
                      </a:solidFill>
                      <a:prstDash val="solid"/>
                      <a:round/>
                      <a:headEnd type="none" w="med" len="med"/>
                      <a:tailEnd type="none" w="med" len="med"/>
                    </a:lnL>
                    <a:lnR w="10001" cap="flat" cmpd="sng" algn="ctr">
                      <a:solidFill>
                        <a:srgbClr val="000000"/>
                      </a:solidFill>
                      <a:prstDash val="solid"/>
                      <a:round/>
                      <a:headEnd type="none" w="med" len="med"/>
                      <a:tailEnd type="none" w="med" len="med"/>
                    </a:lnR>
                    <a:lnT w="10001" cap="flat" cmpd="sng" algn="ctr">
                      <a:solidFill>
                        <a:srgbClr val="000000"/>
                      </a:solidFill>
                      <a:prstDash val="solid"/>
                      <a:round/>
                      <a:headEnd type="none" w="med" len="med"/>
                      <a:tailEnd type="none" w="med" len="med"/>
                    </a:lnT>
                    <a:lnB w="10001" cap="flat" cmpd="sng" algn="ctr">
                      <a:solidFill>
                        <a:srgbClr val="000000"/>
                      </a:solidFill>
                      <a:prstDash val="solid"/>
                      <a:round/>
                      <a:headEnd type="none" w="med" len="med"/>
                      <a:tailEnd type="none" w="med" len="med"/>
                    </a:lnB>
                    <a:solidFill>
                      <a:srgbClr val="FFE599"/>
                    </a:solidFill>
                  </a:tcPr>
                </a:tc>
                <a:tc>
                  <a:txBody>
                    <a:bodyPr/>
                    <a:lstStyle/>
                    <a:p>
                      <a:pPr algn="ctr" rtl="0" fontAlgn="base"/>
                      <a:r>
                        <a:rPr lang="en-US" b="1" i="0" dirty="0">
                          <a:solidFill>
                            <a:srgbClr val="000000"/>
                          </a:solidFill>
                          <a:effectLst/>
                          <a:latin typeface="Calibri" panose="020F0502020204030204" pitchFamily="34" charset="0"/>
                        </a:rPr>
                        <a:t>28Nov/ 5 Dec</a:t>
                      </a:r>
                      <a:r>
                        <a:rPr lang="en-US" b="0" i="0" dirty="0">
                          <a:solidFill>
                            <a:srgbClr val="000000"/>
                          </a:solidFill>
                          <a:effectLst/>
                          <a:latin typeface="Calibri" panose="020F0502020204030204" pitchFamily="34" charset="0"/>
                        </a:rPr>
                        <a:t>​</a:t>
                      </a:r>
                      <a:endParaRPr lang="en-US" b="0" i="0" dirty="0">
                        <a:solidFill>
                          <a:srgbClr val="000000"/>
                        </a:solidFill>
                        <a:effectLst/>
                      </a:endParaRPr>
                    </a:p>
                    <a:p>
                      <a:pPr algn="ctr" rtl="0" fontAlgn="base"/>
                      <a:r>
                        <a:rPr lang="en-US" b="1" i="0" dirty="0">
                          <a:solidFill>
                            <a:srgbClr val="000000"/>
                          </a:solidFill>
                          <a:effectLst/>
                          <a:latin typeface="Calibri" panose="020F0502020204030204" pitchFamily="34" charset="0"/>
                        </a:rPr>
                        <a:t> </a:t>
                      </a:r>
                      <a:r>
                        <a:rPr lang="en-US" b="0" i="0" dirty="0">
                          <a:solidFill>
                            <a:srgbClr val="000000"/>
                          </a:solidFill>
                          <a:effectLst/>
                          <a:latin typeface="Calibri" panose="020F0502020204030204" pitchFamily="34" charset="0"/>
                        </a:rPr>
                        <a:t> ​</a:t>
                      </a:r>
                      <a:endParaRPr lang="en-US" b="0" i="0" dirty="0">
                        <a:solidFill>
                          <a:srgbClr val="000000"/>
                        </a:solidFill>
                        <a:effectLst/>
                      </a:endParaRPr>
                    </a:p>
                  </a:txBody>
                  <a:tcPr>
                    <a:lnL w="10001" cap="flat" cmpd="sng" algn="ctr">
                      <a:solidFill>
                        <a:srgbClr val="000000"/>
                      </a:solidFill>
                      <a:prstDash val="solid"/>
                      <a:round/>
                      <a:headEnd type="none" w="med" len="med"/>
                      <a:tailEnd type="none" w="med" len="med"/>
                    </a:lnL>
                    <a:lnR w="10001" cap="flat" cmpd="sng" algn="ctr">
                      <a:solidFill>
                        <a:srgbClr val="000000"/>
                      </a:solidFill>
                      <a:prstDash val="solid"/>
                      <a:round/>
                      <a:headEnd type="none" w="med" len="med"/>
                      <a:tailEnd type="none" w="med" len="med"/>
                    </a:lnR>
                    <a:lnT w="10001" cap="flat" cmpd="sng" algn="ctr">
                      <a:solidFill>
                        <a:srgbClr val="000000"/>
                      </a:solidFill>
                      <a:prstDash val="solid"/>
                      <a:round/>
                      <a:headEnd type="none" w="med" len="med"/>
                      <a:tailEnd type="none" w="med" len="med"/>
                    </a:lnT>
                    <a:lnB w="10001"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3703941356"/>
                  </a:ext>
                </a:extLst>
              </a:tr>
              <a:tr h="657228">
                <a:tc>
                  <a:txBody>
                    <a:bodyPr/>
                    <a:lstStyle/>
                    <a:p>
                      <a:pPr algn="ctr" rtl="0" fontAlgn="base"/>
                      <a:r>
                        <a:rPr lang="en-US" b="0" i="0">
                          <a:solidFill>
                            <a:srgbClr val="000000"/>
                          </a:solidFill>
                          <a:effectLst/>
                          <a:latin typeface="Calibri" panose="020F0502020204030204" pitchFamily="34" charset="0"/>
                        </a:rPr>
                        <a:t>Session 4 ​</a:t>
                      </a:r>
                      <a:endParaRPr lang="en-US" b="0" i="0">
                        <a:solidFill>
                          <a:srgbClr val="000000"/>
                        </a:solidFill>
                        <a:effectLst/>
                      </a:endParaRPr>
                    </a:p>
                  </a:txBody>
                  <a:tcPr>
                    <a:lnL w="10001" cap="flat" cmpd="sng" algn="ctr">
                      <a:solidFill>
                        <a:srgbClr val="000000"/>
                      </a:solidFill>
                      <a:prstDash val="solid"/>
                      <a:round/>
                      <a:headEnd type="none" w="med" len="med"/>
                      <a:tailEnd type="none" w="med" len="med"/>
                    </a:lnL>
                    <a:lnR w="10001" cap="flat" cmpd="sng" algn="ctr">
                      <a:solidFill>
                        <a:srgbClr val="000000"/>
                      </a:solidFill>
                      <a:prstDash val="solid"/>
                      <a:round/>
                      <a:headEnd type="none" w="med" len="med"/>
                      <a:tailEnd type="none" w="med" len="med"/>
                    </a:lnR>
                    <a:lnT w="10001" cap="flat" cmpd="sng" algn="ctr">
                      <a:solidFill>
                        <a:srgbClr val="000000"/>
                      </a:solidFill>
                      <a:prstDash val="solid"/>
                      <a:round/>
                      <a:headEnd type="none" w="med" len="med"/>
                      <a:tailEnd type="none" w="med" len="med"/>
                    </a:lnT>
                    <a:lnB w="10001" cap="flat" cmpd="sng" algn="ctr">
                      <a:solidFill>
                        <a:srgbClr val="000000"/>
                      </a:solidFill>
                      <a:prstDash val="solid"/>
                      <a:round/>
                      <a:headEnd type="none" w="med" len="med"/>
                      <a:tailEnd type="none" w="med" len="med"/>
                    </a:lnB>
                  </a:tcPr>
                </a:tc>
                <a:tc>
                  <a:txBody>
                    <a:bodyPr/>
                    <a:lstStyle/>
                    <a:p>
                      <a:pPr algn="ctr" rtl="0" fontAlgn="base"/>
                      <a:r>
                        <a:rPr lang="en-US" b="1" i="0" dirty="0">
                          <a:solidFill>
                            <a:srgbClr val="000000"/>
                          </a:solidFill>
                          <a:effectLst/>
                          <a:latin typeface="Calibri" panose="020F0502020204030204" pitchFamily="34" charset="0"/>
                        </a:rPr>
                        <a:t>4 Mar </a:t>
                      </a:r>
                      <a:r>
                        <a:rPr lang="en-US" b="0" i="0" dirty="0">
                          <a:solidFill>
                            <a:srgbClr val="000000"/>
                          </a:solidFill>
                          <a:effectLst/>
                          <a:latin typeface="Calibri" panose="020F0502020204030204" pitchFamily="34" charset="0"/>
                        </a:rPr>
                        <a:t>​</a:t>
                      </a:r>
                      <a:endParaRPr lang="en-US" b="0" i="0" dirty="0">
                        <a:solidFill>
                          <a:srgbClr val="000000"/>
                        </a:solidFill>
                        <a:effectLst/>
                      </a:endParaRPr>
                    </a:p>
                    <a:p>
                      <a:pPr algn="ctr" rtl="0" fontAlgn="base"/>
                      <a:r>
                        <a:rPr lang="en-US" b="1" i="0" dirty="0">
                          <a:solidFill>
                            <a:srgbClr val="000000"/>
                          </a:solidFill>
                          <a:effectLst/>
                          <a:latin typeface="Calibri" panose="020F0502020204030204" pitchFamily="34" charset="0"/>
                        </a:rPr>
                        <a:t> </a:t>
                      </a:r>
                      <a:r>
                        <a:rPr lang="en-US" b="0" i="0" dirty="0">
                          <a:solidFill>
                            <a:srgbClr val="000000"/>
                          </a:solidFill>
                          <a:effectLst/>
                          <a:latin typeface="Calibri" panose="020F0502020204030204" pitchFamily="34" charset="0"/>
                        </a:rPr>
                        <a:t> ​</a:t>
                      </a:r>
                      <a:endParaRPr lang="en-US" b="0" i="0" dirty="0">
                        <a:solidFill>
                          <a:srgbClr val="000000"/>
                        </a:solidFill>
                        <a:effectLst/>
                      </a:endParaRPr>
                    </a:p>
                  </a:txBody>
                  <a:tcPr>
                    <a:lnL w="10001" cap="flat" cmpd="sng" algn="ctr">
                      <a:solidFill>
                        <a:srgbClr val="000000"/>
                      </a:solidFill>
                      <a:prstDash val="solid"/>
                      <a:round/>
                      <a:headEnd type="none" w="med" len="med"/>
                      <a:tailEnd type="none" w="med" len="med"/>
                    </a:lnL>
                    <a:lnR w="10001" cap="flat" cmpd="sng" algn="ctr">
                      <a:solidFill>
                        <a:srgbClr val="000000"/>
                      </a:solidFill>
                      <a:prstDash val="solid"/>
                      <a:round/>
                      <a:headEnd type="none" w="med" len="med"/>
                      <a:tailEnd type="none" w="med" len="med"/>
                    </a:lnR>
                    <a:lnT w="10001" cap="flat" cmpd="sng" algn="ctr">
                      <a:solidFill>
                        <a:srgbClr val="000000"/>
                      </a:solidFill>
                      <a:prstDash val="solid"/>
                      <a:round/>
                      <a:headEnd type="none" w="med" len="med"/>
                      <a:tailEnd type="none" w="med" len="med"/>
                    </a:lnT>
                    <a:lnB w="10001" cap="flat" cmpd="sng" algn="ctr">
                      <a:solidFill>
                        <a:srgbClr val="000000"/>
                      </a:solidFill>
                      <a:prstDash val="solid"/>
                      <a:round/>
                      <a:headEnd type="none" w="med" len="med"/>
                      <a:tailEnd type="none" w="med" len="med"/>
                    </a:lnB>
                    <a:solidFill>
                      <a:srgbClr val="FFE599"/>
                    </a:solidFill>
                  </a:tcPr>
                </a:tc>
                <a:tc>
                  <a:txBody>
                    <a:bodyPr/>
                    <a:lstStyle/>
                    <a:p>
                      <a:pPr algn="ctr" rtl="0" fontAlgn="base"/>
                      <a:r>
                        <a:rPr lang="en-US" b="1" i="0" dirty="0">
                          <a:solidFill>
                            <a:srgbClr val="000000"/>
                          </a:solidFill>
                          <a:effectLst/>
                          <a:latin typeface="Calibri" panose="020F0502020204030204" pitchFamily="34" charset="0"/>
                        </a:rPr>
                        <a:t>11 Mar</a:t>
                      </a:r>
                      <a:endParaRPr lang="en-US" b="0" i="0" dirty="0">
                        <a:solidFill>
                          <a:srgbClr val="000000"/>
                        </a:solidFill>
                        <a:effectLst/>
                      </a:endParaRPr>
                    </a:p>
                    <a:p>
                      <a:pPr algn="ctr" rtl="0" fontAlgn="base"/>
                      <a:r>
                        <a:rPr lang="en-US" b="1" i="0" dirty="0">
                          <a:solidFill>
                            <a:srgbClr val="000000"/>
                          </a:solidFill>
                          <a:effectLst/>
                          <a:latin typeface="Calibri" panose="020F0502020204030204" pitchFamily="34" charset="0"/>
                        </a:rPr>
                        <a:t> </a:t>
                      </a:r>
                      <a:r>
                        <a:rPr lang="en-US" b="0" i="0" dirty="0">
                          <a:solidFill>
                            <a:srgbClr val="000000"/>
                          </a:solidFill>
                          <a:effectLst/>
                          <a:latin typeface="Calibri" panose="020F0502020204030204" pitchFamily="34" charset="0"/>
                        </a:rPr>
                        <a:t> ​</a:t>
                      </a:r>
                      <a:endParaRPr lang="en-US" b="0" i="0" dirty="0">
                        <a:solidFill>
                          <a:srgbClr val="000000"/>
                        </a:solidFill>
                        <a:effectLst/>
                      </a:endParaRPr>
                    </a:p>
                  </a:txBody>
                  <a:tcPr>
                    <a:lnL w="10001" cap="flat" cmpd="sng" algn="ctr">
                      <a:solidFill>
                        <a:srgbClr val="000000"/>
                      </a:solidFill>
                      <a:prstDash val="solid"/>
                      <a:round/>
                      <a:headEnd type="none" w="med" len="med"/>
                      <a:tailEnd type="none" w="med" len="med"/>
                    </a:lnL>
                    <a:lnR w="10001" cap="flat" cmpd="sng" algn="ctr">
                      <a:solidFill>
                        <a:srgbClr val="000000"/>
                      </a:solidFill>
                      <a:prstDash val="solid"/>
                      <a:round/>
                      <a:headEnd type="none" w="med" len="med"/>
                      <a:tailEnd type="none" w="med" len="med"/>
                    </a:lnR>
                    <a:lnT w="10001" cap="flat" cmpd="sng" algn="ctr">
                      <a:solidFill>
                        <a:srgbClr val="000000"/>
                      </a:solidFill>
                      <a:prstDash val="solid"/>
                      <a:round/>
                      <a:headEnd type="none" w="med" len="med"/>
                      <a:tailEnd type="none" w="med" len="med"/>
                    </a:lnT>
                    <a:lnB w="10001"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2207463453"/>
                  </a:ext>
                </a:extLst>
              </a:tr>
              <a:tr h="657228">
                <a:tc>
                  <a:txBody>
                    <a:bodyPr/>
                    <a:lstStyle/>
                    <a:p>
                      <a:pPr algn="ctr" rtl="0" fontAlgn="base"/>
                      <a:r>
                        <a:rPr lang="en-US" b="0" i="0">
                          <a:solidFill>
                            <a:srgbClr val="000000"/>
                          </a:solidFill>
                          <a:effectLst/>
                          <a:latin typeface="Calibri" panose="020F0502020204030204" pitchFamily="34" charset="0"/>
                        </a:rPr>
                        <a:t>Session 5 ​</a:t>
                      </a:r>
                      <a:endParaRPr lang="en-US" b="0" i="0">
                        <a:solidFill>
                          <a:srgbClr val="000000"/>
                        </a:solidFill>
                        <a:effectLst/>
                      </a:endParaRPr>
                    </a:p>
                  </a:txBody>
                  <a:tcPr>
                    <a:lnL w="10001" cap="flat" cmpd="sng" algn="ctr">
                      <a:solidFill>
                        <a:srgbClr val="000000"/>
                      </a:solidFill>
                      <a:prstDash val="solid"/>
                      <a:round/>
                      <a:headEnd type="none" w="med" len="med"/>
                      <a:tailEnd type="none" w="med" len="med"/>
                    </a:lnL>
                    <a:lnR w="10001" cap="flat" cmpd="sng" algn="ctr">
                      <a:solidFill>
                        <a:srgbClr val="000000"/>
                      </a:solidFill>
                      <a:prstDash val="solid"/>
                      <a:round/>
                      <a:headEnd type="none" w="med" len="med"/>
                      <a:tailEnd type="none" w="med" len="med"/>
                    </a:lnR>
                    <a:lnT w="10001" cap="flat" cmpd="sng" algn="ctr">
                      <a:solidFill>
                        <a:srgbClr val="000000"/>
                      </a:solidFill>
                      <a:prstDash val="solid"/>
                      <a:round/>
                      <a:headEnd type="none" w="med" len="med"/>
                      <a:tailEnd type="none" w="med" len="med"/>
                    </a:lnT>
                    <a:lnB w="10001" cap="flat" cmpd="sng" algn="ctr">
                      <a:solidFill>
                        <a:srgbClr val="000000"/>
                      </a:solidFill>
                      <a:prstDash val="solid"/>
                      <a:round/>
                      <a:headEnd type="none" w="med" len="med"/>
                      <a:tailEnd type="none" w="med" len="med"/>
                    </a:lnB>
                  </a:tcPr>
                </a:tc>
                <a:tc>
                  <a:txBody>
                    <a:bodyPr/>
                    <a:lstStyle/>
                    <a:p>
                      <a:pPr algn="ctr" rtl="0" fontAlgn="base"/>
                      <a:r>
                        <a:rPr lang="en-US" b="1" i="0" dirty="0">
                          <a:solidFill>
                            <a:srgbClr val="000000"/>
                          </a:solidFill>
                          <a:effectLst/>
                          <a:latin typeface="Calibri" panose="020F0502020204030204" pitchFamily="34" charset="0"/>
                        </a:rPr>
                        <a:t>1 April</a:t>
                      </a:r>
                      <a:r>
                        <a:rPr lang="en-US" b="0" i="0" dirty="0">
                          <a:solidFill>
                            <a:srgbClr val="000000"/>
                          </a:solidFill>
                          <a:effectLst/>
                          <a:latin typeface="Calibri" panose="020F0502020204030204" pitchFamily="34" charset="0"/>
                        </a:rPr>
                        <a:t> ​</a:t>
                      </a:r>
                      <a:endParaRPr lang="en-US" b="0" i="0" dirty="0">
                        <a:solidFill>
                          <a:srgbClr val="000000"/>
                        </a:solidFill>
                        <a:effectLst/>
                      </a:endParaRPr>
                    </a:p>
                    <a:p>
                      <a:pPr algn="ctr" rtl="0" fontAlgn="base"/>
                      <a:r>
                        <a:rPr lang="en-US" b="1" i="0" dirty="0">
                          <a:solidFill>
                            <a:srgbClr val="000000"/>
                          </a:solidFill>
                          <a:effectLst/>
                          <a:latin typeface="Calibri" panose="020F0502020204030204" pitchFamily="34" charset="0"/>
                        </a:rPr>
                        <a:t> </a:t>
                      </a:r>
                      <a:r>
                        <a:rPr lang="en-US" b="0" i="0" dirty="0">
                          <a:solidFill>
                            <a:srgbClr val="000000"/>
                          </a:solidFill>
                          <a:effectLst/>
                          <a:latin typeface="Calibri" panose="020F0502020204030204" pitchFamily="34" charset="0"/>
                        </a:rPr>
                        <a:t> ​</a:t>
                      </a:r>
                      <a:endParaRPr lang="en-US" b="0" i="0" dirty="0">
                        <a:solidFill>
                          <a:srgbClr val="000000"/>
                        </a:solidFill>
                        <a:effectLst/>
                      </a:endParaRPr>
                    </a:p>
                  </a:txBody>
                  <a:tcPr>
                    <a:lnL w="10001" cap="flat" cmpd="sng" algn="ctr">
                      <a:solidFill>
                        <a:srgbClr val="000000"/>
                      </a:solidFill>
                      <a:prstDash val="solid"/>
                      <a:round/>
                      <a:headEnd type="none" w="med" len="med"/>
                      <a:tailEnd type="none" w="med" len="med"/>
                    </a:lnL>
                    <a:lnR w="10001" cap="flat" cmpd="sng" algn="ctr">
                      <a:solidFill>
                        <a:srgbClr val="000000"/>
                      </a:solidFill>
                      <a:prstDash val="solid"/>
                      <a:round/>
                      <a:headEnd type="none" w="med" len="med"/>
                      <a:tailEnd type="none" w="med" len="med"/>
                    </a:lnR>
                    <a:lnT w="10001" cap="flat" cmpd="sng" algn="ctr">
                      <a:solidFill>
                        <a:srgbClr val="000000"/>
                      </a:solidFill>
                      <a:prstDash val="solid"/>
                      <a:round/>
                      <a:headEnd type="none" w="med" len="med"/>
                      <a:tailEnd type="none" w="med" len="med"/>
                    </a:lnT>
                    <a:lnB w="10001" cap="flat" cmpd="sng" algn="ctr">
                      <a:solidFill>
                        <a:srgbClr val="000000"/>
                      </a:solidFill>
                      <a:prstDash val="solid"/>
                      <a:round/>
                      <a:headEnd type="none" w="med" len="med"/>
                      <a:tailEnd type="none" w="med" len="med"/>
                    </a:lnB>
                    <a:solidFill>
                      <a:srgbClr val="FFE599"/>
                    </a:solidFill>
                  </a:tcPr>
                </a:tc>
                <a:tc>
                  <a:txBody>
                    <a:bodyPr/>
                    <a:lstStyle/>
                    <a:p>
                      <a:pPr algn="ctr" rtl="0" fontAlgn="base"/>
                      <a:r>
                        <a:rPr lang="en-US" b="1" i="0" dirty="0">
                          <a:solidFill>
                            <a:srgbClr val="000000"/>
                          </a:solidFill>
                          <a:effectLst/>
                          <a:latin typeface="Calibri" panose="020F0502020204030204" pitchFamily="34" charset="0"/>
                        </a:rPr>
                        <a:t>3 April</a:t>
                      </a:r>
                      <a:r>
                        <a:rPr lang="en-US" b="0" i="0" dirty="0">
                          <a:solidFill>
                            <a:srgbClr val="000000"/>
                          </a:solidFill>
                          <a:effectLst/>
                          <a:latin typeface="Calibri" panose="020F0502020204030204" pitchFamily="34" charset="0"/>
                        </a:rPr>
                        <a:t>​</a:t>
                      </a:r>
                      <a:endParaRPr lang="en-US" b="0" i="0" dirty="0">
                        <a:solidFill>
                          <a:srgbClr val="000000"/>
                        </a:solidFill>
                        <a:effectLst/>
                      </a:endParaRPr>
                    </a:p>
                    <a:p>
                      <a:pPr algn="ctr" rtl="0" fontAlgn="base"/>
                      <a:r>
                        <a:rPr lang="en-US" b="1" i="0" dirty="0">
                          <a:solidFill>
                            <a:srgbClr val="000000"/>
                          </a:solidFill>
                          <a:effectLst/>
                          <a:latin typeface="Calibri" panose="020F0502020204030204" pitchFamily="34" charset="0"/>
                        </a:rPr>
                        <a:t> </a:t>
                      </a:r>
                      <a:r>
                        <a:rPr lang="en-US" b="0" i="0" dirty="0">
                          <a:solidFill>
                            <a:srgbClr val="000000"/>
                          </a:solidFill>
                          <a:effectLst/>
                          <a:latin typeface="Calibri" panose="020F0502020204030204" pitchFamily="34" charset="0"/>
                        </a:rPr>
                        <a:t> ​</a:t>
                      </a:r>
                      <a:endParaRPr lang="en-US" b="0" i="0" dirty="0">
                        <a:solidFill>
                          <a:srgbClr val="000000"/>
                        </a:solidFill>
                        <a:effectLst/>
                      </a:endParaRPr>
                    </a:p>
                  </a:txBody>
                  <a:tcPr>
                    <a:lnL w="10001" cap="flat" cmpd="sng" algn="ctr">
                      <a:solidFill>
                        <a:srgbClr val="000000"/>
                      </a:solidFill>
                      <a:prstDash val="solid"/>
                      <a:round/>
                      <a:headEnd type="none" w="med" len="med"/>
                      <a:tailEnd type="none" w="med" len="med"/>
                    </a:lnL>
                    <a:lnR w="10001" cap="flat" cmpd="sng" algn="ctr">
                      <a:solidFill>
                        <a:srgbClr val="000000"/>
                      </a:solidFill>
                      <a:prstDash val="solid"/>
                      <a:round/>
                      <a:headEnd type="none" w="med" len="med"/>
                      <a:tailEnd type="none" w="med" len="med"/>
                    </a:lnR>
                    <a:lnT w="10001" cap="flat" cmpd="sng" algn="ctr">
                      <a:solidFill>
                        <a:srgbClr val="000000"/>
                      </a:solidFill>
                      <a:prstDash val="solid"/>
                      <a:round/>
                      <a:headEnd type="none" w="med" len="med"/>
                      <a:tailEnd type="none" w="med" len="med"/>
                    </a:lnT>
                    <a:lnB w="10001"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2173786692"/>
                  </a:ext>
                </a:extLst>
              </a:tr>
            </a:tbl>
          </a:graphicData>
        </a:graphic>
      </p:graphicFrame>
    </p:spTree>
    <p:extLst>
      <p:ext uri="{BB962C8B-B14F-4D97-AF65-F5344CB8AC3E}">
        <p14:creationId xmlns:p14="http://schemas.microsoft.com/office/powerpoint/2010/main" val="1203324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8538" y="260350"/>
            <a:ext cx="6407150" cy="711200"/>
          </a:xfrm>
        </p:spPr>
        <p:txBody>
          <a:bodyPr wrap="square" anchor="ctr">
            <a:normAutofit/>
          </a:bodyPr>
          <a:lstStyle/>
          <a:p>
            <a:r>
              <a:rPr lang="en-GB" dirty="0"/>
              <a:t>Student feedback Y1</a:t>
            </a:r>
          </a:p>
        </p:txBody>
      </p:sp>
      <p:pic>
        <p:nvPicPr>
          <p:cNvPr id="5" name="Picture 4"/>
          <p:cNvPicPr>
            <a:picLocks noChangeAspect="1"/>
          </p:cNvPicPr>
          <p:nvPr/>
        </p:nvPicPr>
        <p:blipFill>
          <a:blip r:embed="rId3"/>
          <a:stretch>
            <a:fillRect/>
          </a:stretch>
        </p:blipFill>
        <p:spPr>
          <a:xfrm>
            <a:off x="354012" y="1238251"/>
            <a:ext cx="8435975" cy="3876136"/>
          </a:xfrm>
          <a:prstGeom prst="rect">
            <a:avLst/>
          </a:prstGeom>
          <a:noFill/>
        </p:spPr>
      </p:pic>
      <p:sp>
        <p:nvSpPr>
          <p:cNvPr id="4" name="Date Placeholder 3"/>
          <p:cNvSpPr>
            <a:spLocks noGrp="1"/>
          </p:cNvSpPr>
          <p:nvPr>
            <p:ph type="dt" sz="half" idx="10"/>
          </p:nvPr>
        </p:nvSpPr>
        <p:spPr>
          <a:xfrm>
            <a:off x="250825" y="6245225"/>
            <a:ext cx="3025775" cy="476250"/>
          </a:xfrm>
        </p:spPr>
        <p:txBody>
          <a:bodyPr wrap="square" anchor="t">
            <a:normAutofit/>
          </a:bodyPr>
          <a:lstStyle/>
          <a:p>
            <a:pPr>
              <a:spcAft>
                <a:spcPts val="600"/>
              </a:spcAft>
              <a:defRPr/>
            </a:pPr>
            <a:r>
              <a:rPr lang="en-US" altLang="en-US"/>
              <a:t>Introduction to Family Medicine</a:t>
            </a:r>
          </a:p>
        </p:txBody>
      </p:sp>
    </p:spTree>
    <p:extLst>
      <p:ext uri="{BB962C8B-B14F-4D97-AF65-F5344CB8AC3E}">
        <p14:creationId xmlns:p14="http://schemas.microsoft.com/office/powerpoint/2010/main" val="866996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BBF7A-D982-4DE7-AA4E-DAABB9D80A06}"/>
              </a:ext>
            </a:extLst>
          </p:cNvPr>
          <p:cNvSpPr>
            <a:spLocks noGrp="1"/>
          </p:cNvSpPr>
          <p:nvPr>
            <p:ph type="title"/>
          </p:nvPr>
        </p:nvSpPr>
        <p:spPr>
          <a:xfrm>
            <a:off x="1083128" y="0"/>
            <a:ext cx="7886700" cy="994172"/>
          </a:xfrm>
        </p:spPr>
        <p:txBody>
          <a:bodyPr>
            <a:normAutofit/>
          </a:bodyPr>
          <a:lstStyle/>
          <a:p>
            <a:r>
              <a:rPr lang="en-US" sz="4050" dirty="0"/>
              <a:t>Student feedback for Y1</a:t>
            </a:r>
          </a:p>
        </p:txBody>
      </p:sp>
      <p:sp>
        <p:nvSpPr>
          <p:cNvPr id="24" name="Content Placeholder 2">
            <a:extLst>
              <a:ext uri="{FF2B5EF4-FFF2-40B4-BE49-F238E27FC236}">
                <a16:creationId xmlns:a16="http://schemas.microsoft.com/office/drawing/2014/main" id="{B6293F7E-85ED-7BBD-C389-02704B388423}"/>
              </a:ext>
            </a:extLst>
          </p:cNvPr>
          <p:cNvSpPr>
            <a:spLocks noGrp="1"/>
          </p:cNvSpPr>
          <p:nvPr>
            <p:ph idx="1"/>
          </p:nvPr>
        </p:nvSpPr>
        <p:spPr>
          <a:xfrm>
            <a:off x="171449" y="765572"/>
            <a:ext cx="8798379" cy="6092428"/>
          </a:xfrm>
        </p:spPr>
        <p:txBody>
          <a:bodyPr>
            <a:noAutofit/>
          </a:bodyPr>
          <a:lstStyle/>
          <a:p>
            <a:pPr marL="0" indent="0">
              <a:buNone/>
            </a:pPr>
            <a:r>
              <a:rPr lang="en-GB" sz="1800" i="1" dirty="0"/>
              <a:t>“</a:t>
            </a:r>
            <a:r>
              <a:rPr lang="en-GB" sz="2400" i="1" dirty="0"/>
              <a:t>Having the opportunity to meet with a patient has been </a:t>
            </a:r>
            <a:r>
              <a:rPr lang="en-GB" sz="2400" b="1" i="1" dirty="0"/>
              <a:t>a huge privilege, and a highlight of my time </a:t>
            </a:r>
            <a:r>
              <a:rPr lang="en-GB" sz="2400" i="1" dirty="0"/>
              <a:t>in First Year. Going into the visits, I was met with excitement for the prospect of meeting our first ‘real’ patient, with apprehension being among the predominant feelings. However, by the end of our time, I was </a:t>
            </a:r>
            <a:r>
              <a:rPr lang="en-GB" sz="2400" b="1" i="1" dirty="0"/>
              <a:t>overwhelmed with the value of meeting a patient in their home, allowing me to immerse myself, at least partly, in some of the socioeconomic and lifestyle factors that impacted our patient’s health. </a:t>
            </a:r>
            <a:r>
              <a:rPr lang="en-GB" sz="2400" i="1" dirty="0"/>
              <a:t>I thoroughly enjoyed meeting with our patient, who shared countless </a:t>
            </a:r>
            <a:r>
              <a:rPr lang="en-GB" sz="2400" b="1" i="1" dirty="0"/>
              <a:t>stories from </a:t>
            </a:r>
          </a:p>
          <a:p>
            <a:pPr marL="0" indent="0">
              <a:buNone/>
            </a:pPr>
            <a:r>
              <a:rPr lang="en-GB" sz="2400" b="1" i="1" dirty="0"/>
              <a:t>her lifetime,</a:t>
            </a:r>
            <a:r>
              <a:rPr lang="en-GB" sz="2400" i="1" dirty="0"/>
              <a:t> all of which were extremely insightful into the experiences which can shape a patient’s perception of </a:t>
            </a:r>
          </a:p>
          <a:p>
            <a:pPr marL="0" indent="0">
              <a:buNone/>
            </a:pPr>
            <a:r>
              <a:rPr lang="en-GB" sz="2400" i="1" dirty="0"/>
              <a:t>health. It has helped me be more conscious </a:t>
            </a:r>
            <a:r>
              <a:rPr lang="en-GB" sz="2400" b="1" i="1" dirty="0"/>
              <a:t>that a </a:t>
            </a:r>
          </a:p>
          <a:p>
            <a:pPr marL="0" indent="0">
              <a:buNone/>
            </a:pPr>
            <a:r>
              <a:rPr lang="en-GB" sz="2400" b="1" i="1" dirty="0"/>
              <a:t>patient is more than their illness</a:t>
            </a:r>
            <a:r>
              <a:rPr lang="en-GB" sz="2400" i="1" dirty="0"/>
              <a:t>; they have a multitude of concerns and a breadth of socioeconomic influences</a:t>
            </a:r>
            <a:r>
              <a:rPr lang="en-US" sz="2400" i="1" dirty="0"/>
              <a:t>.”</a:t>
            </a:r>
            <a:endParaRPr lang="en-GB" sz="2400" i="1" dirty="0"/>
          </a:p>
        </p:txBody>
      </p:sp>
    </p:spTree>
    <p:extLst>
      <p:ext uri="{BB962C8B-B14F-4D97-AF65-F5344CB8AC3E}">
        <p14:creationId xmlns:p14="http://schemas.microsoft.com/office/powerpoint/2010/main" val="4213151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Student feedback Y2</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2905665"/>
              </p:ext>
            </p:extLst>
          </p:nvPr>
        </p:nvGraphicFramePr>
        <p:xfrm>
          <a:off x="3798888" y="-2994660"/>
          <a:ext cx="4876800" cy="30480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4202677570"/>
                    </a:ext>
                  </a:extLst>
                </a:gridCol>
                <a:gridCol w="609600">
                  <a:extLst>
                    <a:ext uri="{9D8B030D-6E8A-4147-A177-3AD203B41FA5}">
                      <a16:colId xmlns:a16="http://schemas.microsoft.com/office/drawing/2014/main" val="3231357667"/>
                    </a:ext>
                  </a:extLst>
                </a:gridCol>
                <a:gridCol w="609600">
                  <a:extLst>
                    <a:ext uri="{9D8B030D-6E8A-4147-A177-3AD203B41FA5}">
                      <a16:colId xmlns:a16="http://schemas.microsoft.com/office/drawing/2014/main" val="4154386823"/>
                    </a:ext>
                  </a:extLst>
                </a:gridCol>
                <a:gridCol w="609600">
                  <a:extLst>
                    <a:ext uri="{9D8B030D-6E8A-4147-A177-3AD203B41FA5}">
                      <a16:colId xmlns:a16="http://schemas.microsoft.com/office/drawing/2014/main" val="1526099310"/>
                    </a:ext>
                  </a:extLst>
                </a:gridCol>
                <a:gridCol w="609600">
                  <a:extLst>
                    <a:ext uri="{9D8B030D-6E8A-4147-A177-3AD203B41FA5}">
                      <a16:colId xmlns:a16="http://schemas.microsoft.com/office/drawing/2014/main" val="2585351361"/>
                    </a:ext>
                  </a:extLst>
                </a:gridCol>
                <a:gridCol w="609600">
                  <a:extLst>
                    <a:ext uri="{9D8B030D-6E8A-4147-A177-3AD203B41FA5}">
                      <a16:colId xmlns:a16="http://schemas.microsoft.com/office/drawing/2014/main" val="274113447"/>
                    </a:ext>
                  </a:extLst>
                </a:gridCol>
                <a:gridCol w="609600">
                  <a:extLst>
                    <a:ext uri="{9D8B030D-6E8A-4147-A177-3AD203B41FA5}">
                      <a16:colId xmlns:a16="http://schemas.microsoft.com/office/drawing/2014/main" val="14775043"/>
                    </a:ext>
                  </a:extLst>
                </a:gridCol>
                <a:gridCol w="609600">
                  <a:extLst>
                    <a:ext uri="{9D8B030D-6E8A-4147-A177-3AD203B41FA5}">
                      <a16:colId xmlns:a16="http://schemas.microsoft.com/office/drawing/2014/main" val="3458103778"/>
                    </a:ext>
                  </a:extLst>
                </a:gridCol>
              </a:tblGrid>
              <a:tr h="190500">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39885026"/>
                  </a:ext>
                </a:extLst>
              </a:tr>
              <a:tr h="190500">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598552157"/>
                  </a:ext>
                </a:extLst>
              </a:tr>
              <a:tr h="190500">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63441143"/>
                  </a:ext>
                </a:extLst>
              </a:tr>
              <a:tr h="190500">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4075419"/>
                  </a:ext>
                </a:extLst>
              </a:tr>
              <a:tr h="190500">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96511124"/>
                  </a:ext>
                </a:extLst>
              </a:tr>
              <a:tr h="190500">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52578483"/>
                  </a:ext>
                </a:extLst>
              </a:tr>
              <a:tr h="190500">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50399169"/>
                  </a:ext>
                </a:extLst>
              </a:tr>
              <a:tr h="190500">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28059056"/>
                  </a:ext>
                </a:extLst>
              </a:tr>
              <a:tr h="190500">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62210957"/>
                  </a:ext>
                </a:extLst>
              </a:tr>
              <a:tr h="190500">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617880"/>
                  </a:ext>
                </a:extLst>
              </a:tr>
              <a:tr h="190500">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25216520"/>
                  </a:ext>
                </a:extLst>
              </a:tr>
              <a:tr h="190500">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13503326"/>
                  </a:ext>
                </a:extLst>
              </a:tr>
              <a:tr h="190500">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79963095"/>
                  </a:ext>
                </a:extLst>
              </a:tr>
              <a:tr h="190500">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9865527"/>
                  </a:ext>
                </a:extLst>
              </a:tr>
              <a:tr h="190500">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53840417"/>
                  </a:ext>
                </a:extLst>
              </a:tr>
              <a:tr h="190500">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dirty="0">
                          <a:effectLst/>
                        </a:rPr>
                        <a:t> </a:t>
                      </a:r>
                      <a:endParaRPr lang="en-GB"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16679627"/>
                  </a:ext>
                </a:extLst>
              </a:tr>
            </a:tbl>
          </a:graphicData>
        </a:graphic>
      </p:graphicFrame>
      <p:sp>
        <p:nvSpPr>
          <p:cNvPr id="4" name="Date Placeholder 3"/>
          <p:cNvSpPr>
            <a:spLocks noGrp="1"/>
          </p:cNvSpPr>
          <p:nvPr>
            <p:ph type="dt" sz="half" idx="10"/>
          </p:nvPr>
        </p:nvSpPr>
        <p:spPr/>
        <p:txBody>
          <a:bodyPr/>
          <a:lstStyle/>
          <a:p>
            <a:pPr>
              <a:defRPr/>
            </a:pPr>
            <a:r>
              <a:rPr lang="en-US" altLang="en-US"/>
              <a:t>Introduction to Family Medicine</a:t>
            </a:r>
          </a:p>
        </p:txBody>
      </p:sp>
      <p:pic>
        <p:nvPicPr>
          <p:cNvPr id="7" name="chart">
            <a:extLst>
              <a:ext uri="{FF2B5EF4-FFF2-40B4-BE49-F238E27FC236}">
                <a16:creationId xmlns:a16="http://schemas.microsoft.com/office/drawing/2014/main" id="{850E2E3F-82D5-A327-1ADA-7502F474DDA6}"/>
              </a:ext>
            </a:extLst>
          </p:cNvPr>
          <p:cNvPicPr>
            <a:picLocks noChangeAspect="1"/>
          </p:cNvPicPr>
          <p:nvPr/>
        </p:nvPicPr>
        <p:blipFill>
          <a:blip r:embed="rId3"/>
          <a:stretch>
            <a:fillRect/>
          </a:stretch>
        </p:blipFill>
        <p:spPr>
          <a:xfrm>
            <a:off x="1184910" y="1178560"/>
            <a:ext cx="7280910" cy="4003040"/>
          </a:xfrm>
          <a:prstGeom prst="rect">
            <a:avLst/>
          </a:prstGeom>
        </p:spPr>
      </p:pic>
    </p:spTree>
    <p:extLst>
      <p:ext uri="{BB962C8B-B14F-4D97-AF65-F5344CB8AC3E}">
        <p14:creationId xmlns:p14="http://schemas.microsoft.com/office/powerpoint/2010/main" val="2215033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70DFC-281D-488F-A9D4-D633D54723D0}"/>
              </a:ext>
            </a:extLst>
          </p:cNvPr>
          <p:cNvSpPr>
            <a:spLocks noGrp="1"/>
          </p:cNvSpPr>
          <p:nvPr>
            <p:ph type="title"/>
          </p:nvPr>
        </p:nvSpPr>
        <p:spPr>
          <a:xfrm>
            <a:off x="2268538" y="260350"/>
            <a:ext cx="6875462" cy="711200"/>
          </a:xfrm>
        </p:spPr>
        <p:txBody>
          <a:bodyPr/>
          <a:lstStyle/>
          <a:p>
            <a:r>
              <a:rPr lang="en-GB" dirty="0"/>
              <a:t>Student feedback Y2</a:t>
            </a:r>
          </a:p>
        </p:txBody>
      </p:sp>
      <p:sp>
        <p:nvSpPr>
          <p:cNvPr id="3" name="Content Placeholder 2">
            <a:extLst>
              <a:ext uri="{FF2B5EF4-FFF2-40B4-BE49-F238E27FC236}">
                <a16:creationId xmlns:a16="http://schemas.microsoft.com/office/drawing/2014/main" id="{0C1502F9-0857-4259-A928-28D251286D8D}"/>
              </a:ext>
            </a:extLst>
          </p:cNvPr>
          <p:cNvSpPr>
            <a:spLocks noGrp="1"/>
          </p:cNvSpPr>
          <p:nvPr>
            <p:ph idx="1"/>
          </p:nvPr>
        </p:nvSpPr>
        <p:spPr/>
        <p:txBody>
          <a:bodyPr/>
          <a:lstStyle/>
          <a:p>
            <a:pPr marL="0" indent="0" algn="l" rtl="0" fontAlgn="base">
              <a:buNone/>
            </a:pPr>
            <a:endParaRPr lang="en-US" b="0" i="0" dirty="0">
              <a:effectLst/>
              <a:latin typeface="Arial" panose="020B0604020202020204" pitchFamily="34" charset="0"/>
            </a:endParaRPr>
          </a:p>
        </p:txBody>
      </p:sp>
      <p:sp>
        <p:nvSpPr>
          <p:cNvPr id="4" name="Date Placeholder 3">
            <a:extLst>
              <a:ext uri="{FF2B5EF4-FFF2-40B4-BE49-F238E27FC236}">
                <a16:creationId xmlns:a16="http://schemas.microsoft.com/office/drawing/2014/main" id="{F497781C-552B-41FD-8E4C-FCF092023536}"/>
              </a:ext>
            </a:extLst>
          </p:cNvPr>
          <p:cNvSpPr>
            <a:spLocks noGrp="1"/>
          </p:cNvSpPr>
          <p:nvPr>
            <p:ph type="dt" sz="half" idx="10"/>
          </p:nvPr>
        </p:nvSpPr>
        <p:spPr/>
        <p:txBody>
          <a:bodyPr/>
          <a:lstStyle/>
          <a:p>
            <a:pPr>
              <a:defRPr/>
            </a:pPr>
            <a:r>
              <a:rPr lang="en-US" altLang="en-US"/>
              <a:t>Introduction to Family Medicine</a:t>
            </a:r>
          </a:p>
        </p:txBody>
      </p:sp>
      <p:sp>
        <p:nvSpPr>
          <p:cNvPr id="5" name="Rounded Rectangular Callout 4"/>
          <p:cNvSpPr/>
          <p:nvPr/>
        </p:nvSpPr>
        <p:spPr>
          <a:xfrm>
            <a:off x="740564" y="994197"/>
            <a:ext cx="5127580" cy="2123876"/>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6" name="Rounded Rectangular Callout 5"/>
          <p:cNvSpPr/>
          <p:nvPr/>
        </p:nvSpPr>
        <p:spPr>
          <a:xfrm>
            <a:off x="1907704" y="3389083"/>
            <a:ext cx="5616624" cy="2737080"/>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8" name="TextBox 7"/>
          <p:cNvSpPr txBox="1"/>
          <p:nvPr/>
        </p:nvSpPr>
        <p:spPr>
          <a:xfrm>
            <a:off x="611559" y="1211172"/>
            <a:ext cx="5256585" cy="1938992"/>
          </a:xfrm>
          <a:prstGeom prst="rect">
            <a:avLst/>
          </a:prstGeom>
          <a:noFill/>
        </p:spPr>
        <p:txBody>
          <a:bodyPr wrap="square" rtlCol="0">
            <a:spAutoFit/>
          </a:bodyPr>
          <a:lstStyle/>
          <a:p>
            <a:pPr algn="ctr"/>
            <a:r>
              <a:rPr lang="en-GB" sz="2400" dirty="0"/>
              <a:t>It was great receiving an insight into primary health care, and gaining an appreciation for the vast amount of work expected of a GP. </a:t>
            </a:r>
            <a:endParaRPr lang="en-GB" sz="3200" dirty="0"/>
          </a:p>
          <a:p>
            <a:pPr algn="ctr"/>
            <a:r>
              <a:rPr lang="en-GB" sz="2400" dirty="0"/>
              <a:t> </a:t>
            </a:r>
          </a:p>
        </p:txBody>
      </p:sp>
      <p:sp>
        <p:nvSpPr>
          <p:cNvPr id="9" name="TextBox 8"/>
          <p:cNvSpPr txBox="1"/>
          <p:nvPr/>
        </p:nvSpPr>
        <p:spPr>
          <a:xfrm>
            <a:off x="1799692" y="3625850"/>
            <a:ext cx="5832648" cy="2308324"/>
          </a:xfrm>
          <a:prstGeom prst="rect">
            <a:avLst/>
          </a:prstGeom>
          <a:noFill/>
        </p:spPr>
        <p:txBody>
          <a:bodyPr wrap="square" rtlCol="0">
            <a:spAutoFit/>
          </a:bodyPr>
          <a:lstStyle/>
          <a:p>
            <a:pPr algn="ctr"/>
            <a:r>
              <a:rPr lang="en-GB" sz="2400" dirty="0"/>
              <a:t>Visiting the GP practice and getting to see how it runs day to day. Also being able to see patients, take histories from them and do examinations. This was the first time we got to see real patients, it was a very valuable session. </a:t>
            </a:r>
            <a:endParaRPr lang="en-GB" sz="2400" b="0" i="0" dirty="0">
              <a:effectLst/>
            </a:endParaRPr>
          </a:p>
        </p:txBody>
      </p:sp>
    </p:spTree>
    <p:extLst>
      <p:ext uri="{BB962C8B-B14F-4D97-AF65-F5344CB8AC3E}">
        <p14:creationId xmlns:p14="http://schemas.microsoft.com/office/powerpoint/2010/main" val="278276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7044" y="339510"/>
            <a:ext cx="6407150" cy="711200"/>
          </a:xfrm>
        </p:spPr>
        <p:txBody>
          <a:bodyPr/>
          <a:lstStyle/>
          <a:p>
            <a:r>
              <a:rPr lang="en-US" altLang="en-US" sz="3200" dirty="0"/>
              <a:t>https://www.med.qub.ac.uk/wp-gp/</a:t>
            </a:r>
            <a:endParaRPr lang="en-GB" sz="3200" dirty="0"/>
          </a:p>
        </p:txBody>
      </p:sp>
      <p:sp>
        <p:nvSpPr>
          <p:cNvPr id="3" name="Date Placeholder 2"/>
          <p:cNvSpPr>
            <a:spLocks noGrp="1"/>
          </p:cNvSpPr>
          <p:nvPr>
            <p:ph type="dt" sz="half" idx="10"/>
          </p:nvPr>
        </p:nvSpPr>
        <p:spPr/>
        <p:txBody>
          <a:bodyPr/>
          <a:lstStyle/>
          <a:p>
            <a:pPr>
              <a:defRPr/>
            </a:pPr>
            <a:r>
              <a:rPr lang="en-US" altLang="en-US"/>
              <a:t>Introduction to Family Medicine</a:t>
            </a:r>
          </a:p>
        </p:txBody>
      </p:sp>
      <p:sp>
        <p:nvSpPr>
          <p:cNvPr id="11" name="TextBox 10"/>
          <p:cNvSpPr txBox="1"/>
          <p:nvPr/>
        </p:nvSpPr>
        <p:spPr>
          <a:xfrm>
            <a:off x="899592" y="1844824"/>
            <a:ext cx="5760640" cy="3312368"/>
          </a:xfrm>
          <a:prstGeom prst="rect">
            <a:avLst/>
          </a:prstGeom>
          <a:noFill/>
        </p:spPr>
        <p:txBody>
          <a:bodyPr wrap="square" rtlCol="0">
            <a:spAutoFit/>
          </a:bodyPr>
          <a:lstStyle/>
          <a:p>
            <a:endParaRPr lang="en-GB"/>
          </a:p>
        </p:txBody>
      </p:sp>
      <p:pic>
        <p:nvPicPr>
          <p:cNvPr id="5" name="Picture 4">
            <a:extLst>
              <a:ext uri="{FF2B5EF4-FFF2-40B4-BE49-F238E27FC236}">
                <a16:creationId xmlns:a16="http://schemas.microsoft.com/office/drawing/2014/main" id="{5BCF5534-F26B-C928-479E-12A5AE53F858}"/>
              </a:ext>
            </a:extLst>
          </p:cNvPr>
          <p:cNvPicPr>
            <a:picLocks noChangeAspect="1"/>
          </p:cNvPicPr>
          <p:nvPr/>
        </p:nvPicPr>
        <p:blipFill>
          <a:blip r:embed="rId3"/>
          <a:stretch>
            <a:fillRect/>
          </a:stretch>
        </p:blipFill>
        <p:spPr>
          <a:xfrm>
            <a:off x="685800" y="1280027"/>
            <a:ext cx="7772400" cy="4297945"/>
          </a:xfrm>
          <a:prstGeom prst="rect">
            <a:avLst/>
          </a:prstGeom>
        </p:spPr>
      </p:pic>
    </p:spTree>
    <p:extLst>
      <p:ext uri="{BB962C8B-B14F-4D97-AF65-F5344CB8AC3E}">
        <p14:creationId xmlns:p14="http://schemas.microsoft.com/office/powerpoint/2010/main" val="1602031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120101-1A18-F9F3-3ADC-E76845FA860B}"/>
              </a:ext>
            </a:extLst>
          </p:cNvPr>
          <p:cNvSpPr>
            <a:spLocks noGrp="1"/>
          </p:cNvSpPr>
          <p:nvPr>
            <p:ph type="dt" sz="half" idx="10"/>
          </p:nvPr>
        </p:nvSpPr>
        <p:spPr/>
        <p:txBody>
          <a:bodyPr/>
          <a:lstStyle/>
          <a:p>
            <a:pPr>
              <a:defRPr/>
            </a:pPr>
            <a:r>
              <a:rPr lang="en-US" altLang="en-US"/>
              <a:t>Introduction to Family Medicine</a:t>
            </a:r>
          </a:p>
        </p:txBody>
      </p:sp>
      <p:pic>
        <p:nvPicPr>
          <p:cNvPr id="3" name="Picture 2">
            <a:extLst>
              <a:ext uri="{FF2B5EF4-FFF2-40B4-BE49-F238E27FC236}">
                <a16:creationId xmlns:a16="http://schemas.microsoft.com/office/drawing/2014/main" id="{C96B0348-E544-D10E-4943-0C496DAF2833}"/>
              </a:ext>
            </a:extLst>
          </p:cNvPr>
          <p:cNvPicPr>
            <a:picLocks noChangeAspect="1"/>
          </p:cNvPicPr>
          <p:nvPr/>
        </p:nvPicPr>
        <p:blipFill>
          <a:blip r:embed="rId2"/>
          <a:stretch>
            <a:fillRect/>
          </a:stretch>
        </p:blipFill>
        <p:spPr>
          <a:xfrm>
            <a:off x="685800" y="1311612"/>
            <a:ext cx="7772400" cy="4234776"/>
          </a:xfrm>
          <a:prstGeom prst="rect">
            <a:avLst/>
          </a:prstGeom>
        </p:spPr>
      </p:pic>
    </p:spTree>
    <p:extLst>
      <p:ext uri="{BB962C8B-B14F-4D97-AF65-F5344CB8AC3E}">
        <p14:creationId xmlns:p14="http://schemas.microsoft.com/office/powerpoint/2010/main" val="3698732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0ACEC0C-49A9-4BE8-B681-43C007339A6F}"/>
              </a:ext>
            </a:extLst>
          </p:cNvPr>
          <p:cNvSpPr/>
          <p:nvPr/>
        </p:nvSpPr>
        <p:spPr>
          <a:xfrm>
            <a:off x="107950" y="981075"/>
            <a:ext cx="8351838" cy="532903"/>
          </a:xfrm>
          <a:prstGeom prst="rect">
            <a:avLst/>
          </a:prstGeom>
        </p:spPr>
        <p:txBody>
          <a:bodyPr>
            <a:spAutoFit/>
          </a:bodyPr>
          <a:lstStyle/>
          <a:p>
            <a:pPr>
              <a:lnSpc>
                <a:spcPct val="107000"/>
              </a:lnSpc>
              <a:spcAft>
                <a:spcPts val="800"/>
              </a:spcAft>
              <a:defRPr/>
            </a:pPr>
            <a:r>
              <a:rPr lang="en-GB" sz="28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5363" name="Title 3">
            <a:extLst>
              <a:ext uri="{FF2B5EF4-FFF2-40B4-BE49-F238E27FC236}">
                <a16:creationId xmlns:a16="http://schemas.microsoft.com/office/drawing/2014/main" id="{A17717E6-8321-4508-8B10-EDAA0D8CCE17}"/>
              </a:ext>
            </a:extLst>
          </p:cNvPr>
          <p:cNvSpPr>
            <a:spLocks noGrp="1"/>
          </p:cNvSpPr>
          <p:nvPr>
            <p:ph type="title"/>
          </p:nvPr>
        </p:nvSpPr>
        <p:spPr/>
        <p:txBody>
          <a:bodyPr/>
          <a:lstStyle/>
          <a:p>
            <a:endParaRPr lang="en-GB" altLang="en-US" dirty="0"/>
          </a:p>
        </p:txBody>
      </p:sp>
      <p:pic>
        <p:nvPicPr>
          <p:cNvPr id="3" name="Picture 2">
            <a:extLst>
              <a:ext uri="{FF2B5EF4-FFF2-40B4-BE49-F238E27FC236}">
                <a16:creationId xmlns:a16="http://schemas.microsoft.com/office/drawing/2014/main" id="{A8B756B4-E808-465B-BF07-99A3B4C63901}"/>
              </a:ext>
            </a:extLst>
          </p:cNvPr>
          <p:cNvPicPr>
            <a:picLocks noChangeAspect="1"/>
          </p:cNvPicPr>
          <p:nvPr/>
        </p:nvPicPr>
        <p:blipFill>
          <a:blip r:embed="rId3"/>
          <a:stretch>
            <a:fillRect/>
          </a:stretch>
        </p:blipFill>
        <p:spPr>
          <a:xfrm>
            <a:off x="685800" y="836176"/>
            <a:ext cx="7772400" cy="5185648"/>
          </a:xfrm>
          <a:prstGeom prst="rect">
            <a:avLst/>
          </a:prstGeom>
        </p:spPr>
      </p:pic>
    </p:spTree>
    <p:extLst>
      <p:ext uri="{BB962C8B-B14F-4D97-AF65-F5344CB8AC3E}">
        <p14:creationId xmlns:p14="http://schemas.microsoft.com/office/powerpoint/2010/main" val="4147160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Tutor resources -Tutor’s Guide </a:t>
            </a:r>
          </a:p>
        </p:txBody>
      </p:sp>
      <p:sp>
        <p:nvSpPr>
          <p:cNvPr id="3" name="Date Placeholder 2"/>
          <p:cNvSpPr>
            <a:spLocks noGrp="1"/>
          </p:cNvSpPr>
          <p:nvPr>
            <p:ph type="dt" sz="half" idx="10"/>
          </p:nvPr>
        </p:nvSpPr>
        <p:spPr/>
        <p:txBody>
          <a:bodyPr/>
          <a:lstStyle/>
          <a:p>
            <a:pPr>
              <a:defRPr/>
            </a:pPr>
            <a:r>
              <a:rPr lang="en-US" altLang="en-US"/>
              <a:t>Introduction to Family Medicine</a:t>
            </a:r>
          </a:p>
        </p:txBody>
      </p:sp>
      <p:sp>
        <p:nvSpPr>
          <p:cNvPr id="4" name="TextBox 3"/>
          <p:cNvSpPr txBox="1"/>
          <p:nvPr/>
        </p:nvSpPr>
        <p:spPr>
          <a:xfrm>
            <a:off x="1115616" y="2058849"/>
            <a:ext cx="5760640" cy="2954655"/>
          </a:xfrm>
          <a:prstGeom prst="rect">
            <a:avLst/>
          </a:prstGeom>
          <a:noFill/>
        </p:spPr>
        <p:txBody>
          <a:bodyPr wrap="square" rtlCol="0">
            <a:spAutoFit/>
          </a:bodyPr>
          <a:lstStyle/>
          <a:p>
            <a:pPr algn="ctr"/>
            <a:r>
              <a:rPr lang="en-GB" sz="2400" dirty="0">
                <a:latin typeface="Arial Black" panose="020B0A04020102020204" pitchFamily="34" charset="0"/>
              </a:rPr>
              <a:t>Introduction to Family Medicine</a:t>
            </a:r>
          </a:p>
          <a:p>
            <a:endParaRPr lang="en-GB" dirty="0">
              <a:latin typeface="Arial Black" panose="020B0A04020102020204" pitchFamily="34" charset="0"/>
            </a:endParaRPr>
          </a:p>
          <a:p>
            <a:endParaRPr lang="en-GB" dirty="0">
              <a:latin typeface="Arial Black" panose="020B0A04020102020204" pitchFamily="34" charset="0"/>
            </a:endParaRPr>
          </a:p>
          <a:p>
            <a:pPr algn="ctr"/>
            <a:r>
              <a:rPr lang="en-GB" dirty="0">
                <a:latin typeface="Arial Black" panose="020B0A04020102020204" pitchFamily="34" charset="0"/>
              </a:rPr>
              <a:t>A course for first and second year medical students</a:t>
            </a:r>
          </a:p>
          <a:p>
            <a:pPr algn="ctr"/>
            <a:r>
              <a:rPr lang="en-GB" dirty="0">
                <a:latin typeface="Arial Black" panose="020B0A04020102020204" pitchFamily="34" charset="0"/>
              </a:rPr>
              <a:t> </a:t>
            </a:r>
          </a:p>
          <a:p>
            <a:pPr algn="ctr"/>
            <a:r>
              <a:rPr lang="en-GB" dirty="0">
                <a:latin typeface="Arial Black" panose="020B0A04020102020204" pitchFamily="34" charset="0"/>
              </a:rPr>
              <a:t>Year 1: The Family Attachment Scheme</a:t>
            </a:r>
          </a:p>
          <a:p>
            <a:pPr algn="ctr"/>
            <a:r>
              <a:rPr lang="en-GB" dirty="0">
                <a:latin typeface="Arial Black" panose="020B0A04020102020204" pitchFamily="34" charset="0"/>
              </a:rPr>
              <a:t>Year 2:  General Practice Experience</a:t>
            </a:r>
          </a:p>
          <a:p>
            <a:pPr algn="ctr"/>
            <a:r>
              <a:rPr lang="en-GB" dirty="0">
                <a:latin typeface="Arial Black" panose="020B0A04020102020204" pitchFamily="34" charset="0"/>
              </a:rPr>
              <a:t> </a:t>
            </a:r>
          </a:p>
          <a:p>
            <a:pPr algn="ctr"/>
            <a:r>
              <a:rPr lang="en-GB" dirty="0">
                <a:latin typeface="Arial Black" panose="020B0A04020102020204" pitchFamily="34" charset="0"/>
              </a:rPr>
              <a:t>Tutor Guide 2022-223</a:t>
            </a:r>
          </a:p>
        </p:txBody>
      </p:sp>
      <p:pic>
        <p:nvPicPr>
          <p:cNvPr id="5" name="Picture 4">
            <a:extLst>
              <a:ext uri="{FF2B5EF4-FFF2-40B4-BE49-F238E27FC236}">
                <a16:creationId xmlns:a16="http://schemas.microsoft.com/office/drawing/2014/main" id="{1309FA66-94E3-7660-1598-48B862D06F6B}"/>
              </a:ext>
            </a:extLst>
          </p:cNvPr>
          <p:cNvPicPr>
            <a:picLocks noChangeAspect="1"/>
          </p:cNvPicPr>
          <p:nvPr/>
        </p:nvPicPr>
        <p:blipFill>
          <a:blip r:embed="rId3"/>
          <a:stretch>
            <a:fillRect/>
          </a:stretch>
        </p:blipFill>
        <p:spPr>
          <a:xfrm>
            <a:off x="1330702" y="2838450"/>
            <a:ext cx="5306022" cy="3406775"/>
          </a:xfrm>
          <a:prstGeom prst="rect">
            <a:avLst/>
          </a:prstGeom>
        </p:spPr>
      </p:pic>
    </p:spTree>
    <p:extLst>
      <p:ext uri="{BB962C8B-B14F-4D97-AF65-F5344CB8AC3E}">
        <p14:creationId xmlns:p14="http://schemas.microsoft.com/office/powerpoint/2010/main" val="1812035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Portal </a:t>
            </a:r>
          </a:p>
        </p:txBody>
      </p:sp>
      <p:sp>
        <p:nvSpPr>
          <p:cNvPr id="3" name="Date Placeholder 2"/>
          <p:cNvSpPr>
            <a:spLocks noGrp="1"/>
          </p:cNvSpPr>
          <p:nvPr>
            <p:ph type="dt" sz="half" idx="10"/>
          </p:nvPr>
        </p:nvSpPr>
        <p:spPr/>
        <p:txBody>
          <a:bodyPr/>
          <a:lstStyle/>
          <a:p>
            <a:pPr>
              <a:defRPr/>
            </a:pPr>
            <a:r>
              <a:rPr lang="en-US" altLang="en-US"/>
              <a:t>Introduction to Family Medicine</a:t>
            </a:r>
          </a:p>
        </p:txBody>
      </p:sp>
      <p:pic>
        <p:nvPicPr>
          <p:cNvPr id="4" name="Picture 3">
            <a:extLst>
              <a:ext uri="{FF2B5EF4-FFF2-40B4-BE49-F238E27FC236}">
                <a16:creationId xmlns:a16="http://schemas.microsoft.com/office/drawing/2014/main" id="{3DA88B04-84F7-6545-E71C-2194F80252B4}"/>
              </a:ext>
            </a:extLst>
          </p:cNvPr>
          <p:cNvPicPr>
            <a:picLocks noChangeAspect="1"/>
          </p:cNvPicPr>
          <p:nvPr/>
        </p:nvPicPr>
        <p:blipFill>
          <a:blip r:embed="rId3"/>
          <a:stretch>
            <a:fillRect/>
          </a:stretch>
        </p:blipFill>
        <p:spPr>
          <a:xfrm>
            <a:off x="1979712" y="921780"/>
            <a:ext cx="5212739" cy="5373216"/>
          </a:xfrm>
          <a:prstGeom prst="rect">
            <a:avLst/>
          </a:prstGeom>
        </p:spPr>
      </p:pic>
    </p:spTree>
    <p:extLst>
      <p:ext uri="{BB962C8B-B14F-4D97-AF65-F5344CB8AC3E}">
        <p14:creationId xmlns:p14="http://schemas.microsoft.com/office/powerpoint/2010/main" val="2344983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Access to the Portal</a:t>
            </a:r>
          </a:p>
        </p:txBody>
      </p:sp>
      <p:sp>
        <p:nvSpPr>
          <p:cNvPr id="3" name="Date Placeholder 2"/>
          <p:cNvSpPr>
            <a:spLocks noGrp="1"/>
          </p:cNvSpPr>
          <p:nvPr>
            <p:ph type="dt" sz="half" idx="10"/>
          </p:nvPr>
        </p:nvSpPr>
        <p:spPr/>
        <p:txBody>
          <a:bodyPr/>
          <a:lstStyle/>
          <a:p>
            <a:pPr>
              <a:defRPr/>
            </a:pPr>
            <a:r>
              <a:rPr lang="en-US" altLang="en-US"/>
              <a:t>Introduction to Family Medicine</a:t>
            </a:r>
          </a:p>
        </p:txBody>
      </p:sp>
      <p:sp>
        <p:nvSpPr>
          <p:cNvPr id="11" name="TextBox 10"/>
          <p:cNvSpPr txBox="1"/>
          <p:nvPr/>
        </p:nvSpPr>
        <p:spPr>
          <a:xfrm>
            <a:off x="899592" y="1844824"/>
            <a:ext cx="5760640" cy="3312368"/>
          </a:xfrm>
          <a:prstGeom prst="rect">
            <a:avLst/>
          </a:prstGeom>
          <a:noFill/>
        </p:spPr>
        <p:txBody>
          <a:bodyPr wrap="square" rtlCol="0">
            <a:spAutoFit/>
          </a:bodyPr>
          <a:lstStyle/>
          <a:p>
            <a:endParaRPr lang="en-GB"/>
          </a:p>
        </p:txBody>
      </p:sp>
      <p:pic>
        <p:nvPicPr>
          <p:cNvPr id="14" name="Picture 13"/>
          <p:cNvPicPr/>
          <p:nvPr/>
        </p:nvPicPr>
        <p:blipFill>
          <a:blip r:embed="rId3" cstate="print">
            <a:extLst>
              <a:ext uri="{28A0092B-C50C-407E-A947-70E740481C1C}">
                <a14:useLocalDpi xmlns:a14="http://schemas.microsoft.com/office/drawing/2010/main" val="0"/>
              </a:ext>
            </a:extLst>
          </a:blip>
          <a:stretch>
            <a:fillRect/>
          </a:stretch>
        </p:blipFill>
        <p:spPr>
          <a:xfrm>
            <a:off x="755576" y="1268760"/>
            <a:ext cx="6840760" cy="4824536"/>
          </a:xfrm>
          <a:prstGeom prst="rect">
            <a:avLst/>
          </a:prstGeom>
        </p:spPr>
      </p:pic>
    </p:spTree>
    <p:extLst>
      <p:ext uri="{BB962C8B-B14F-4D97-AF65-F5344CB8AC3E}">
        <p14:creationId xmlns:p14="http://schemas.microsoft.com/office/powerpoint/2010/main" val="3458548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8538" y="260350"/>
            <a:ext cx="6407150" cy="711200"/>
          </a:xfrm>
        </p:spPr>
        <p:txBody>
          <a:bodyPr vert="horz" wrap="square" lIns="91440" tIns="45720" rIns="91440" bIns="45720" numCol="1" anchor="ctr" anchorCtr="0" compatLnSpc="1">
            <a:prstTxWarp prst="textNoShape">
              <a:avLst/>
            </a:prstTxWarp>
            <a:normAutofit/>
          </a:bodyPr>
          <a:lstStyle/>
          <a:p>
            <a:r>
              <a:rPr lang="en-GB" dirty="0"/>
              <a:t>Student attendance </a:t>
            </a:r>
          </a:p>
        </p:txBody>
      </p:sp>
      <p:sp>
        <p:nvSpPr>
          <p:cNvPr id="4" name="TextBox 3">
            <a:extLst>
              <a:ext uri="{FF2B5EF4-FFF2-40B4-BE49-F238E27FC236}">
                <a16:creationId xmlns:a16="http://schemas.microsoft.com/office/drawing/2014/main" id="{E7F242F6-0725-4B6C-8B36-1279972ED208}"/>
              </a:ext>
            </a:extLst>
          </p:cNvPr>
          <p:cNvSpPr txBox="1"/>
          <p:nvPr/>
        </p:nvSpPr>
        <p:spPr bwMode="auto">
          <a:xfrm>
            <a:off x="250825" y="1125538"/>
            <a:ext cx="8435975" cy="5000625"/>
          </a:xfrm>
          <a:prstGeom prst="rect">
            <a:avLst/>
          </a:prstGeom>
          <a:noFill/>
          <a:ln>
            <a:noFill/>
          </a:ln>
          <a:effectLst/>
        </p:spPr>
        <p:txBody>
          <a:bodyPr vert="horz" wrap="square" lIns="91440" tIns="45720" rIns="91440" bIns="45720" numCol="1" rtlCol="0" anchor="t" anchorCtr="0" compatLnSpc="1">
            <a:prstTxWarp prst="textNoShape">
              <a:avLst/>
            </a:prstTxWarp>
            <a:normAutofit/>
          </a:bodyPr>
          <a:lstStyle/>
          <a:p>
            <a:pPr marL="457200" indent="-457200">
              <a:spcBef>
                <a:spcPct val="20000"/>
              </a:spcBef>
              <a:buFont typeface="Arial" panose="020B0604020202020204" pitchFamily="34" charset="0"/>
              <a:buChar char="•"/>
            </a:pPr>
            <a:r>
              <a:rPr lang="en-GB" sz="3200" b="0" i="0" dirty="0">
                <a:effectLst/>
                <a:latin typeface="+mn-lt"/>
              </a:rPr>
              <a:t>100% expected – if not let us know</a:t>
            </a:r>
          </a:p>
          <a:p>
            <a:pPr marL="457200" indent="-457200">
              <a:spcBef>
                <a:spcPct val="20000"/>
              </a:spcBef>
              <a:buFont typeface="Arial" panose="020B0604020202020204" pitchFamily="34" charset="0"/>
              <a:buChar char="•"/>
            </a:pPr>
            <a:r>
              <a:rPr lang="en-GB" sz="3200" b="0" i="0" dirty="0">
                <a:effectLst/>
                <a:latin typeface="+mn-lt"/>
              </a:rPr>
              <a:t>Repeating student also 100% (do </a:t>
            </a:r>
            <a:r>
              <a:rPr lang="en-GB" sz="3200" b="0" i="1" dirty="0">
                <a:effectLst/>
                <a:latin typeface="+mn-lt"/>
              </a:rPr>
              <a:t>not</a:t>
            </a:r>
            <a:r>
              <a:rPr lang="en-GB" sz="3200" b="0" dirty="0">
                <a:effectLst/>
                <a:latin typeface="+mn-lt"/>
              </a:rPr>
              <a:t> have to repeat assessments) </a:t>
            </a:r>
            <a:r>
              <a:rPr lang="en-GB" sz="3200" b="0" i="0" dirty="0">
                <a:effectLst/>
                <a:latin typeface="+mn-lt"/>
              </a:rPr>
              <a:t> </a:t>
            </a:r>
          </a:p>
          <a:p>
            <a:pPr marL="457200" indent="-457200">
              <a:spcBef>
                <a:spcPct val="20000"/>
              </a:spcBef>
              <a:buFont typeface="Arial" panose="020B0604020202020204" pitchFamily="34" charset="0"/>
              <a:buChar char="•"/>
            </a:pPr>
            <a:r>
              <a:rPr lang="en-GB" sz="3200" dirty="0">
                <a:latin typeface="+mn-lt"/>
              </a:rPr>
              <a:t>Attendance is often a marker of a student who may need support or have issues with  professionalism</a:t>
            </a:r>
            <a:endParaRPr lang="en-US" sz="3200" b="0" i="0" dirty="0">
              <a:effectLst/>
              <a:latin typeface="+mn-lt"/>
            </a:endParaRPr>
          </a:p>
          <a:p>
            <a:pPr>
              <a:spcBef>
                <a:spcPct val="20000"/>
              </a:spcBef>
            </a:pPr>
            <a:r>
              <a:rPr lang="en-GB" sz="3200" dirty="0">
                <a:latin typeface="+mn-lt"/>
              </a:rPr>
              <a:t> </a:t>
            </a:r>
          </a:p>
          <a:p>
            <a:pPr>
              <a:spcBef>
                <a:spcPct val="20000"/>
              </a:spcBef>
            </a:pPr>
            <a:endParaRPr lang="en-GB" sz="3200" dirty="0">
              <a:latin typeface="+mn-lt"/>
            </a:endParaRPr>
          </a:p>
        </p:txBody>
      </p:sp>
      <p:sp>
        <p:nvSpPr>
          <p:cNvPr id="3" name="Date Placeholder 2"/>
          <p:cNvSpPr>
            <a:spLocks noGrp="1"/>
          </p:cNvSpPr>
          <p:nvPr>
            <p:ph type="dt" sz="half" idx="10"/>
          </p:nvPr>
        </p:nvSpPr>
        <p:spPr>
          <a:xfrm>
            <a:off x="250825" y="6245225"/>
            <a:ext cx="3025775" cy="476250"/>
          </a:xfrm>
        </p:spPr>
        <p:txBody>
          <a:bodyPr vert="horz" wrap="square" lIns="91440" tIns="45720" rIns="91440" bIns="45720" numCol="1" anchor="t" anchorCtr="0" compatLnSpc="1">
            <a:prstTxWarp prst="textNoShape">
              <a:avLst/>
            </a:prstTxWarp>
            <a:normAutofit/>
          </a:bodyPr>
          <a:lstStyle/>
          <a:p>
            <a:pPr>
              <a:spcAft>
                <a:spcPts val="600"/>
              </a:spcAft>
              <a:defRPr/>
            </a:pPr>
            <a:r>
              <a:rPr lang="en-US" altLang="en-US" b="1" kern="1200">
                <a:latin typeface="Arial" charset="0"/>
                <a:ea typeface="+mn-ea"/>
                <a:cs typeface="+mn-cs"/>
              </a:rPr>
              <a:t>Introduction to Family Medicine</a:t>
            </a:r>
          </a:p>
        </p:txBody>
      </p:sp>
    </p:spTree>
    <p:extLst>
      <p:ext uri="{BB962C8B-B14F-4D97-AF65-F5344CB8AC3E}">
        <p14:creationId xmlns:p14="http://schemas.microsoft.com/office/powerpoint/2010/main" val="4037477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ABAEE-4294-4337-B3A2-A9BE67996F2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7FA6C40-0C8F-5079-BDA2-F80B3FA3D608}"/>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C6EC808B-2C13-0BA9-2985-243CD1BDB309}"/>
              </a:ext>
            </a:extLst>
          </p:cNvPr>
          <p:cNvSpPr>
            <a:spLocks noGrp="1"/>
          </p:cNvSpPr>
          <p:nvPr>
            <p:ph type="dt" sz="half" idx="10"/>
          </p:nvPr>
        </p:nvSpPr>
        <p:spPr/>
        <p:txBody>
          <a:bodyPr/>
          <a:lstStyle/>
          <a:p>
            <a:pPr>
              <a:defRPr/>
            </a:pPr>
            <a:r>
              <a:rPr lang="en-US" altLang="en-US"/>
              <a:t>Introduction to Family Medicine</a:t>
            </a:r>
          </a:p>
        </p:txBody>
      </p:sp>
      <p:pic>
        <p:nvPicPr>
          <p:cNvPr id="5" name="Picture 4">
            <a:extLst>
              <a:ext uri="{FF2B5EF4-FFF2-40B4-BE49-F238E27FC236}">
                <a16:creationId xmlns:a16="http://schemas.microsoft.com/office/drawing/2014/main" id="{5C963D6C-3A6C-3C82-B0A0-0A426994C9CD}"/>
              </a:ext>
            </a:extLst>
          </p:cNvPr>
          <p:cNvPicPr>
            <a:picLocks noChangeAspect="1"/>
          </p:cNvPicPr>
          <p:nvPr/>
        </p:nvPicPr>
        <p:blipFill>
          <a:blip r:embed="rId3"/>
          <a:stretch>
            <a:fillRect/>
          </a:stretch>
        </p:blipFill>
        <p:spPr>
          <a:xfrm>
            <a:off x="685800" y="1273758"/>
            <a:ext cx="7772400" cy="4310484"/>
          </a:xfrm>
          <a:prstGeom prst="rect">
            <a:avLst/>
          </a:prstGeom>
        </p:spPr>
      </p:pic>
    </p:spTree>
    <p:extLst>
      <p:ext uri="{BB962C8B-B14F-4D97-AF65-F5344CB8AC3E}">
        <p14:creationId xmlns:p14="http://schemas.microsoft.com/office/powerpoint/2010/main" val="2430086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ABAEE-4294-4337-B3A2-A9BE67996F22}"/>
              </a:ext>
            </a:extLst>
          </p:cNvPr>
          <p:cNvSpPr>
            <a:spLocks noGrp="1"/>
          </p:cNvSpPr>
          <p:nvPr>
            <p:ph type="title"/>
          </p:nvPr>
        </p:nvSpPr>
        <p:spPr/>
        <p:txBody>
          <a:bodyPr/>
          <a:lstStyle/>
          <a:p>
            <a:r>
              <a:rPr lang="en-US" dirty="0"/>
              <a:t>Home visit guide</a:t>
            </a:r>
          </a:p>
        </p:txBody>
      </p:sp>
      <p:sp>
        <p:nvSpPr>
          <p:cNvPr id="3" name="Content Placeholder 2">
            <a:extLst>
              <a:ext uri="{FF2B5EF4-FFF2-40B4-BE49-F238E27FC236}">
                <a16:creationId xmlns:a16="http://schemas.microsoft.com/office/drawing/2014/main" id="{F7FA6C40-0C8F-5079-BDA2-F80B3FA3D608}"/>
              </a:ext>
            </a:extLst>
          </p:cNvPr>
          <p:cNvSpPr>
            <a:spLocks noGrp="1"/>
          </p:cNvSpPr>
          <p:nvPr>
            <p:ph idx="1"/>
          </p:nvPr>
        </p:nvSpPr>
        <p:spPr/>
        <p:txBody>
          <a:bodyPr/>
          <a:lstStyle/>
          <a:p>
            <a:r>
              <a:rPr lang="en-US" b="1" dirty="0">
                <a:effectLst/>
                <a:latin typeface="Calibri" panose="020F0502020204030204" pitchFamily="34" charset="0"/>
                <a:ea typeface="Times New Roman" panose="02020603050405020304" pitchFamily="18" charset="0"/>
                <a:cs typeface="Calibri" panose="020F0502020204030204" pitchFamily="34" charset="0"/>
              </a:rPr>
              <a:t>BEFORE Home </a:t>
            </a:r>
            <a:r>
              <a:rPr lang="en-US" b="1" dirty="0">
                <a:latin typeface="Calibri" panose="020F0502020204030204" pitchFamily="34" charset="0"/>
                <a:ea typeface="Times New Roman" panose="02020603050405020304" pitchFamily="18" charset="0"/>
                <a:cs typeface="Calibri" panose="020F0502020204030204" pitchFamily="34" charset="0"/>
              </a:rPr>
              <a:t>V</a:t>
            </a:r>
            <a:r>
              <a:rPr lang="en-US" b="1" dirty="0">
                <a:effectLst/>
                <a:latin typeface="Calibri" panose="020F0502020204030204" pitchFamily="34" charset="0"/>
                <a:ea typeface="Times New Roman" panose="02020603050405020304" pitchFamily="18" charset="0"/>
                <a:cs typeface="Calibri" panose="020F0502020204030204" pitchFamily="34" charset="0"/>
              </a:rPr>
              <a:t>isit</a:t>
            </a:r>
            <a:endParaRPr lang="en-GB" b="1"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SzPts val="1000"/>
              <a:buFont typeface="+mj-lt"/>
              <a:buAutoNum type="arabicPeriod"/>
              <a:tabLst>
                <a:tab pos="457200" algn="l"/>
              </a:tabLst>
            </a:pPr>
            <a:r>
              <a:rPr lang="en-GB" sz="2400" b="1" dirty="0">
                <a:effectLst/>
                <a:latin typeface="Calibri" panose="020F0502020204030204" pitchFamily="34" charset="0"/>
                <a:ea typeface="Times New Roman" panose="02020603050405020304" pitchFamily="18" charset="0"/>
                <a:cs typeface="Calibri" panose="020F0502020204030204" pitchFamily="34" charset="0"/>
              </a:rPr>
              <a:t>Ensure you have patient contact information (address including post code and phone number) </a:t>
            </a:r>
            <a:endParaRPr lang="en-GB"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SzPts val="1000"/>
              <a:buFont typeface="+mj-lt"/>
              <a:buAutoNum type="arabicPeriod"/>
              <a:tabLst>
                <a:tab pos="457200" algn="l"/>
              </a:tabLst>
            </a:pPr>
            <a:r>
              <a:rPr lang="en-GB" sz="2400" dirty="0">
                <a:effectLst/>
                <a:latin typeface="Calibri" panose="020F0502020204030204" pitchFamily="34" charset="0"/>
                <a:ea typeface="Times New Roman" panose="02020603050405020304" pitchFamily="18" charset="0"/>
                <a:cs typeface="Calibri" panose="020F0502020204030204" pitchFamily="34" charset="0"/>
              </a:rPr>
              <a:t>Confirm with GP the time you are expected to arrive at the home and time you should be back at the practice, if expected back.</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SzPts val="1000"/>
              <a:buFont typeface="+mj-lt"/>
              <a:buAutoNum type="arabicPeriod"/>
              <a:tabLst>
                <a:tab pos="457200" algn="l"/>
              </a:tabLst>
            </a:pPr>
            <a:r>
              <a:rPr lang="en-GB" sz="2400" dirty="0">
                <a:effectLst/>
                <a:latin typeface="Calibri" panose="020F0502020204030204" pitchFamily="34" charset="0"/>
                <a:ea typeface="Times New Roman" panose="02020603050405020304" pitchFamily="18" charset="0"/>
                <a:cs typeface="Calibri" panose="020F0502020204030204" pitchFamily="34" charset="0"/>
              </a:rPr>
              <a:t>Check if you need any patient summary notes provided by the GP.</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SzPts val="1000"/>
              <a:buFont typeface="+mj-lt"/>
              <a:buAutoNum type="arabicPeriod"/>
              <a:tabLst>
                <a:tab pos="457200" algn="l"/>
              </a:tabLst>
            </a:pPr>
            <a:r>
              <a:rPr lang="en-US" sz="2400" dirty="0">
                <a:effectLst/>
                <a:latin typeface="Calibri" panose="020F0502020204030204" pitchFamily="34" charset="0"/>
                <a:ea typeface="Times New Roman" panose="02020603050405020304" pitchFamily="18" charset="0"/>
                <a:cs typeface="Calibri" panose="020F0502020204030204" pitchFamily="34" charset="0"/>
              </a:rPr>
              <a:t>Have a mobile telephone with a contact number for the practice.</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 indent="0">
              <a:buNone/>
            </a:pP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C6EC808B-2C13-0BA9-2985-243CD1BDB309}"/>
              </a:ext>
            </a:extLst>
          </p:cNvPr>
          <p:cNvSpPr>
            <a:spLocks noGrp="1"/>
          </p:cNvSpPr>
          <p:nvPr>
            <p:ph type="dt" sz="half" idx="10"/>
          </p:nvPr>
        </p:nvSpPr>
        <p:spPr/>
        <p:txBody>
          <a:bodyPr/>
          <a:lstStyle/>
          <a:p>
            <a:pPr>
              <a:defRPr/>
            </a:pPr>
            <a:r>
              <a:rPr lang="en-US" altLang="en-US"/>
              <a:t>Introduction to Family Medicine</a:t>
            </a:r>
          </a:p>
        </p:txBody>
      </p:sp>
    </p:spTree>
    <p:extLst>
      <p:ext uri="{BB962C8B-B14F-4D97-AF65-F5344CB8AC3E}">
        <p14:creationId xmlns:p14="http://schemas.microsoft.com/office/powerpoint/2010/main" val="3514198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0CDA7-96F3-BB9B-8DCA-620B08C8812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195CB1B-97D7-1213-10C7-C73CFAEF2F8E}"/>
              </a:ext>
            </a:extLst>
          </p:cNvPr>
          <p:cNvSpPr>
            <a:spLocks noGrp="1"/>
          </p:cNvSpPr>
          <p:nvPr>
            <p:ph idx="1"/>
          </p:nvPr>
        </p:nvSpPr>
        <p:spPr/>
        <p:txBody>
          <a:bodyPr/>
          <a:lstStyle/>
          <a:p>
            <a:r>
              <a:rPr lang="en-US" b="1" dirty="0">
                <a:effectLst/>
                <a:latin typeface="Calibri" panose="020F0502020204030204" pitchFamily="34" charset="0"/>
                <a:ea typeface="Times New Roman" panose="02020603050405020304" pitchFamily="18" charset="0"/>
                <a:cs typeface="Calibri" panose="020F0502020204030204" pitchFamily="34" charset="0"/>
              </a:rPr>
              <a:t>AT Home </a:t>
            </a:r>
            <a:r>
              <a:rPr lang="en-US" b="1" dirty="0">
                <a:latin typeface="Calibri" panose="020F0502020204030204" pitchFamily="34" charset="0"/>
                <a:ea typeface="Times New Roman" panose="02020603050405020304" pitchFamily="18" charset="0"/>
                <a:cs typeface="Calibri" panose="020F0502020204030204" pitchFamily="34" charset="0"/>
              </a:rPr>
              <a:t>V</a:t>
            </a:r>
            <a:r>
              <a:rPr lang="en-US" b="1" dirty="0">
                <a:effectLst/>
                <a:latin typeface="Calibri" panose="020F0502020204030204" pitchFamily="34" charset="0"/>
                <a:ea typeface="Times New Roman" panose="02020603050405020304" pitchFamily="18" charset="0"/>
                <a:cs typeface="Calibri" panose="020F0502020204030204" pitchFamily="34" charset="0"/>
              </a:rPr>
              <a:t>isit</a:t>
            </a:r>
            <a:endParaRPr lang="en-GB"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SzPts val="1000"/>
              <a:buFont typeface="+mj-lt"/>
              <a:buAutoNum type="arabicPeriod"/>
              <a:tabLst>
                <a:tab pos="457200" algn="l"/>
              </a:tabLst>
            </a:pPr>
            <a:r>
              <a:rPr lang="en-GB"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Ensure on entering the house you are speaking to the correct person, confirm with name and date of birth and ensure that they are expecting you.</a:t>
            </a:r>
            <a:endParaRPr lang="en-GB" sz="11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SzPts val="1000"/>
              <a:buFont typeface="+mj-lt"/>
              <a:buAutoNum type="arabicPeriod"/>
              <a:tabLst>
                <a:tab pos="457200" algn="l"/>
              </a:tabLst>
            </a:pPr>
            <a:r>
              <a:rPr lang="en-GB" sz="1200" dirty="0">
                <a:effectLst/>
                <a:latin typeface="Calibri" panose="020F0502020204030204" pitchFamily="34" charset="0"/>
                <a:ea typeface="Times New Roman" panose="02020603050405020304" pitchFamily="18" charset="0"/>
                <a:cs typeface="Calibri" panose="020F0502020204030204" pitchFamily="34" charset="0"/>
              </a:rPr>
              <a:t>'A picture paints a thousand words.' Look around to see what you can learn about the patient and their condition from their home life.</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SzPts val="1000"/>
              <a:buFont typeface="+mj-lt"/>
              <a:buAutoNum type="arabicPeriod"/>
              <a:tabLst>
                <a:tab pos="457200" algn="l"/>
              </a:tabLst>
            </a:pPr>
            <a:r>
              <a:rPr lang="en-GB" sz="1200" dirty="0">
                <a:effectLst/>
                <a:latin typeface="Calibri" panose="020F0502020204030204" pitchFamily="34" charset="0"/>
                <a:ea typeface="Times New Roman" panose="02020603050405020304" pitchFamily="18" charset="0"/>
                <a:cs typeface="Calibri" panose="020F0502020204030204" pitchFamily="34" charset="0"/>
              </a:rPr>
              <a:t>Consider falls risks, sensory impairment, ability to manage ADLs</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sz="1200" dirty="0">
                <a:effectLst/>
                <a:latin typeface="Calibri" panose="020F0502020204030204" pitchFamily="34" charset="0"/>
                <a:ea typeface="Times New Roman" panose="02020603050405020304" pitchFamily="18" charset="0"/>
                <a:cs typeface="Calibri" panose="020F0502020204030204" pitchFamily="34" charset="0"/>
              </a:rPr>
              <a:t>Are there stairs/handrail?</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sz="1200" dirty="0">
                <a:effectLst/>
                <a:latin typeface="Calibri" panose="020F0502020204030204" pitchFamily="34" charset="0"/>
                <a:ea typeface="Times New Roman" panose="02020603050405020304" pitchFamily="18" charset="0"/>
                <a:cs typeface="Calibri" panose="020F0502020204030204" pitchFamily="34" charset="0"/>
              </a:rPr>
              <a:t>Are there home modifications?</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SzPts val="1000"/>
              <a:buFont typeface="+mj-lt"/>
              <a:buAutoNum type="arabicPeriod"/>
              <a:tabLst>
                <a:tab pos="457200" algn="l"/>
              </a:tabLst>
            </a:pPr>
            <a:r>
              <a:rPr lang="en-GB" sz="1200" dirty="0">
                <a:effectLst/>
                <a:latin typeface="Calibri" panose="020F0502020204030204" pitchFamily="34" charset="0"/>
                <a:ea typeface="Times New Roman" panose="02020603050405020304" pitchFamily="18" charset="0"/>
                <a:cs typeface="Calibri" panose="020F0502020204030204" pitchFamily="34" charset="0"/>
              </a:rPr>
              <a:t>Consider medication and who administers/orders meds.</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SzPts val="1000"/>
              <a:buFont typeface="+mj-lt"/>
              <a:buAutoNum type="arabicPeriod"/>
              <a:tabLst>
                <a:tab pos="457200" algn="l"/>
              </a:tabLst>
            </a:pPr>
            <a:r>
              <a:rPr lang="en-GB" sz="1200" dirty="0">
                <a:effectLst/>
                <a:latin typeface="Calibri" panose="020F0502020204030204" pitchFamily="34" charset="0"/>
                <a:ea typeface="Times New Roman" panose="02020603050405020304" pitchFamily="18" charset="0"/>
                <a:cs typeface="Calibri" panose="020F0502020204030204" pitchFamily="34" charset="0"/>
              </a:rPr>
              <a:t>Consider state of home</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sz="1200" dirty="0">
                <a:effectLst/>
                <a:latin typeface="Calibri" panose="020F0502020204030204" pitchFamily="34" charset="0"/>
                <a:ea typeface="Times New Roman" panose="02020603050405020304" pitchFamily="18" charset="0"/>
                <a:cs typeface="Calibri" panose="020F0502020204030204" pitchFamily="34" charset="0"/>
              </a:rPr>
              <a:t>Is it an area of deprivation or affluence?</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sz="1200" dirty="0">
                <a:effectLst/>
                <a:latin typeface="Calibri" panose="020F0502020204030204" pitchFamily="34" charset="0"/>
                <a:ea typeface="Times New Roman" panose="02020603050405020304" pitchFamily="18" charset="0"/>
                <a:cs typeface="Calibri" panose="020F0502020204030204" pitchFamily="34" charset="0"/>
              </a:rPr>
              <a:t>is it warmer or colder than expected?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sz="1200" dirty="0">
                <a:effectLst/>
                <a:latin typeface="Calibri" panose="020F0502020204030204" pitchFamily="34" charset="0"/>
                <a:ea typeface="Times New Roman" panose="02020603050405020304" pitchFamily="18" charset="0"/>
                <a:cs typeface="Calibri" panose="020F0502020204030204" pitchFamily="34" charset="0"/>
              </a:rPr>
              <a:t>Is it tidy/organised/disorganised?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sz="1200" dirty="0">
                <a:effectLst/>
                <a:latin typeface="Calibri" panose="020F0502020204030204" pitchFamily="34" charset="0"/>
                <a:ea typeface="Times New Roman" panose="02020603050405020304" pitchFamily="18" charset="0"/>
                <a:cs typeface="Calibri" panose="020F0502020204030204" pitchFamily="34" charset="0"/>
              </a:rPr>
              <a:t>Is it in disrepair or good condition?</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sz="1200" dirty="0">
                <a:effectLst/>
                <a:latin typeface="Calibri" panose="020F0502020204030204" pitchFamily="34" charset="0"/>
                <a:ea typeface="Times New Roman" panose="02020603050405020304" pitchFamily="18" charset="0"/>
                <a:cs typeface="Calibri" panose="020F0502020204030204" pitchFamily="34" charset="0"/>
              </a:rPr>
              <a:t>does the patient cook or how are nutritional needs met?</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SzPts val="1000"/>
              <a:buFont typeface="+mj-lt"/>
              <a:buAutoNum type="arabicPeriod"/>
              <a:tabLst>
                <a:tab pos="457200" algn="l"/>
              </a:tabLst>
            </a:pPr>
            <a:r>
              <a:rPr lang="en-GB" sz="1200" dirty="0">
                <a:effectLst/>
                <a:latin typeface="Calibri" panose="020F0502020204030204" pitchFamily="34" charset="0"/>
                <a:ea typeface="Times New Roman" panose="02020603050405020304" pitchFamily="18" charset="0"/>
                <a:cs typeface="Calibri" panose="020F0502020204030204" pitchFamily="34" charset="0"/>
              </a:rPr>
              <a:t>Make a note of any other relatives or carers who are also at home. If alone, who is their emergency support person?</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1CA7D955-9A3E-CEC0-D219-A8CDBB6D9DF3}"/>
              </a:ext>
            </a:extLst>
          </p:cNvPr>
          <p:cNvSpPr>
            <a:spLocks noGrp="1"/>
          </p:cNvSpPr>
          <p:nvPr>
            <p:ph type="dt" sz="half" idx="10"/>
          </p:nvPr>
        </p:nvSpPr>
        <p:spPr/>
        <p:txBody>
          <a:bodyPr/>
          <a:lstStyle/>
          <a:p>
            <a:pPr>
              <a:defRPr/>
            </a:pPr>
            <a:r>
              <a:rPr lang="en-US" altLang="en-US"/>
              <a:t>Introduction to Family Medicine</a:t>
            </a:r>
          </a:p>
        </p:txBody>
      </p:sp>
    </p:spTree>
    <p:extLst>
      <p:ext uri="{BB962C8B-B14F-4D97-AF65-F5344CB8AC3E}">
        <p14:creationId xmlns:p14="http://schemas.microsoft.com/office/powerpoint/2010/main" val="4204743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59D96-0F38-EA6D-140D-04B66954634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B81121C-6B36-FC42-2091-DEF195CDFE79}"/>
              </a:ext>
            </a:extLst>
          </p:cNvPr>
          <p:cNvSpPr>
            <a:spLocks noGrp="1"/>
          </p:cNvSpPr>
          <p:nvPr>
            <p:ph idx="1"/>
          </p:nvPr>
        </p:nvSpPr>
        <p:spPr/>
        <p:txBody>
          <a:bodyPr/>
          <a:lstStyle/>
          <a:p>
            <a:r>
              <a:rPr lang="en-US" sz="3200" b="1" dirty="0">
                <a:effectLst/>
                <a:latin typeface="Calibri" panose="020F0502020204030204" pitchFamily="34" charset="0"/>
                <a:ea typeface="Times New Roman" panose="02020603050405020304" pitchFamily="18" charset="0"/>
                <a:cs typeface="Calibri" panose="020F0502020204030204" pitchFamily="34" charset="0"/>
              </a:rPr>
              <a:t>AFTER home visit</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SzPts val="1000"/>
              <a:buFont typeface="Symbol" pitchFamily="2" charset="2"/>
              <a:buChar char=""/>
              <a:tabLst>
                <a:tab pos="457200" algn="l"/>
              </a:tabLst>
            </a:pPr>
            <a:r>
              <a:rPr lang="en-US" sz="2400" dirty="0">
                <a:effectLst/>
                <a:latin typeface="Calibri" panose="020F0502020204030204" pitchFamily="34" charset="0"/>
                <a:ea typeface="Times New Roman" panose="02020603050405020304" pitchFamily="18" charset="0"/>
                <a:cs typeface="Calibri" panose="020F0502020204030204" pitchFamily="34" charset="0"/>
              </a:rPr>
              <a:t>Debrief with GP tutor – use reflective home visits template.</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SzPts val="1000"/>
              <a:buFont typeface="Symbol" pitchFamily="2" charset="2"/>
              <a:buChar char=""/>
              <a:tabLst>
                <a:tab pos="457200" algn="l"/>
              </a:tabLst>
            </a:pPr>
            <a:r>
              <a:rPr lang="en-US" sz="2400" dirty="0">
                <a:effectLst/>
                <a:latin typeface="Calibri" panose="020F0502020204030204" pitchFamily="34" charset="0"/>
                <a:ea typeface="Times New Roman" panose="02020603050405020304" pitchFamily="18" charset="0"/>
                <a:cs typeface="Calibri" panose="020F0502020204030204" pitchFamily="34" charset="0"/>
              </a:rPr>
              <a:t>Ensure all documentation relating to the visit is shredded at the practice.</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6EF5E76C-6E98-2B14-1FAD-FDAED32D2786}"/>
              </a:ext>
            </a:extLst>
          </p:cNvPr>
          <p:cNvSpPr>
            <a:spLocks noGrp="1"/>
          </p:cNvSpPr>
          <p:nvPr>
            <p:ph type="dt" sz="half" idx="10"/>
          </p:nvPr>
        </p:nvSpPr>
        <p:spPr/>
        <p:txBody>
          <a:bodyPr/>
          <a:lstStyle/>
          <a:p>
            <a:pPr>
              <a:defRPr/>
            </a:pPr>
            <a:r>
              <a:rPr lang="en-US" altLang="en-US"/>
              <a:t>Introduction to Family Medicine</a:t>
            </a:r>
          </a:p>
        </p:txBody>
      </p:sp>
    </p:spTree>
    <p:extLst>
      <p:ext uri="{BB962C8B-B14F-4D97-AF65-F5344CB8AC3E}">
        <p14:creationId xmlns:p14="http://schemas.microsoft.com/office/powerpoint/2010/main" val="2653957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369A4C-CB3B-33D8-51AE-7709E9BEBEE6}"/>
              </a:ext>
            </a:extLst>
          </p:cNvPr>
          <p:cNvSpPr>
            <a:spLocks noGrp="1"/>
          </p:cNvSpPr>
          <p:nvPr>
            <p:ph type="dt" sz="half" idx="10"/>
          </p:nvPr>
        </p:nvSpPr>
        <p:spPr/>
        <p:txBody>
          <a:bodyPr/>
          <a:lstStyle/>
          <a:p>
            <a:pPr>
              <a:defRPr/>
            </a:pPr>
            <a:r>
              <a:rPr lang="en-US" altLang="en-US"/>
              <a:t>Introduction to Family Medicine</a:t>
            </a:r>
          </a:p>
        </p:txBody>
      </p:sp>
      <p:pic>
        <p:nvPicPr>
          <p:cNvPr id="3" name="Picture 2">
            <a:extLst>
              <a:ext uri="{FF2B5EF4-FFF2-40B4-BE49-F238E27FC236}">
                <a16:creationId xmlns:a16="http://schemas.microsoft.com/office/drawing/2014/main" id="{998CBE92-40C0-572E-A545-B8443C18472C}"/>
              </a:ext>
            </a:extLst>
          </p:cNvPr>
          <p:cNvPicPr>
            <a:picLocks noChangeAspect="1"/>
          </p:cNvPicPr>
          <p:nvPr/>
        </p:nvPicPr>
        <p:blipFill>
          <a:blip r:embed="rId2"/>
          <a:stretch>
            <a:fillRect/>
          </a:stretch>
        </p:blipFill>
        <p:spPr>
          <a:xfrm>
            <a:off x="823784" y="0"/>
            <a:ext cx="7496432" cy="6858000"/>
          </a:xfrm>
          <a:prstGeom prst="rect">
            <a:avLst/>
          </a:prstGeom>
        </p:spPr>
      </p:pic>
    </p:spTree>
    <p:extLst>
      <p:ext uri="{BB962C8B-B14F-4D97-AF65-F5344CB8AC3E}">
        <p14:creationId xmlns:p14="http://schemas.microsoft.com/office/powerpoint/2010/main" val="1778603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Pearse Donnelly Prize Winners 2223 </a:t>
            </a:r>
          </a:p>
        </p:txBody>
      </p:sp>
      <p:sp>
        <p:nvSpPr>
          <p:cNvPr id="3" name="Date Placeholder 2"/>
          <p:cNvSpPr>
            <a:spLocks noGrp="1"/>
          </p:cNvSpPr>
          <p:nvPr>
            <p:ph type="dt" sz="half" idx="10"/>
          </p:nvPr>
        </p:nvSpPr>
        <p:spPr/>
        <p:txBody>
          <a:bodyPr/>
          <a:lstStyle/>
          <a:p>
            <a:pPr>
              <a:defRPr/>
            </a:pPr>
            <a:r>
              <a:rPr lang="en-US" altLang="en-US"/>
              <a:t>Introduction to Family Medicine</a:t>
            </a:r>
          </a:p>
        </p:txBody>
      </p:sp>
      <p:sp>
        <p:nvSpPr>
          <p:cNvPr id="4" name="TextBox 3">
            <a:extLst>
              <a:ext uri="{FF2B5EF4-FFF2-40B4-BE49-F238E27FC236}">
                <a16:creationId xmlns:a16="http://schemas.microsoft.com/office/drawing/2014/main" id="{E7F242F6-0725-4B6C-8B36-1279972ED208}"/>
              </a:ext>
            </a:extLst>
          </p:cNvPr>
          <p:cNvSpPr txBox="1"/>
          <p:nvPr/>
        </p:nvSpPr>
        <p:spPr>
          <a:xfrm>
            <a:off x="914400" y="1493134"/>
            <a:ext cx="7098030" cy="646331"/>
          </a:xfrm>
          <a:prstGeom prst="rect">
            <a:avLst/>
          </a:prstGeom>
          <a:noFill/>
        </p:spPr>
        <p:txBody>
          <a:bodyPr wrap="square" rtlCol="0">
            <a:spAutoFit/>
          </a:bodyPr>
          <a:lstStyle/>
          <a:p>
            <a:r>
              <a:rPr lang="en-GB" dirty="0"/>
              <a:t> </a:t>
            </a:r>
          </a:p>
          <a:p>
            <a:endParaRPr lang="en-GB" dirty="0"/>
          </a:p>
        </p:txBody>
      </p:sp>
      <p:pic>
        <p:nvPicPr>
          <p:cNvPr id="1026" name="Picture 2">
            <a:extLst>
              <a:ext uri="{FF2B5EF4-FFF2-40B4-BE49-F238E27FC236}">
                <a16:creationId xmlns:a16="http://schemas.microsoft.com/office/drawing/2014/main" id="{46EB1E48-242E-9507-6125-D1F48085E1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9746" y="1570310"/>
            <a:ext cx="4067826" cy="4674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940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3">
            <a:extLst>
              <a:ext uri="{FF2B5EF4-FFF2-40B4-BE49-F238E27FC236}">
                <a16:creationId xmlns:a16="http://schemas.microsoft.com/office/drawing/2014/main" id="{A17717E6-8321-4508-8B10-EDAA0D8CCE17}"/>
              </a:ext>
            </a:extLst>
          </p:cNvPr>
          <p:cNvSpPr>
            <a:spLocks noGrp="1"/>
          </p:cNvSpPr>
          <p:nvPr>
            <p:ph type="title"/>
          </p:nvPr>
        </p:nvSpPr>
        <p:spPr>
          <a:xfrm>
            <a:off x="2268538" y="260350"/>
            <a:ext cx="6407150" cy="711200"/>
          </a:xfrm>
        </p:spPr>
        <p:txBody>
          <a:bodyPr vert="horz" wrap="square" lIns="91440" tIns="45720" rIns="91440" bIns="45720" numCol="1" anchor="ctr" anchorCtr="0" compatLnSpc="1">
            <a:prstTxWarp prst="textNoShape">
              <a:avLst/>
            </a:prstTxWarp>
            <a:normAutofit/>
          </a:bodyPr>
          <a:lstStyle/>
          <a:p>
            <a:r>
              <a:rPr lang="en-GB" altLang="en-US" dirty="0"/>
              <a:t>Agenda</a:t>
            </a:r>
          </a:p>
        </p:txBody>
      </p:sp>
      <p:sp>
        <p:nvSpPr>
          <p:cNvPr id="2" name="Rectangle 1">
            <a:extLst>
              <a:ext uri="{FF2B5EF4-FFF2-40B4-BE49-F238E27FC236}">
                <a16:creationId xmlns:a16="http://schemas.microsoft.com/office/drawing/2014/main" id="{E0ACEC0C-49A9-4BE8-B681-43C007339A6F}"/>
              </a:ext>
            </a:extLst>
          </p:cNvPr>
          <p:cNvSpPr/>
          <p:nvPr/>
        </p:nvSpPr>
        <p:spPr bwMode="auto">
          <a:xfrm>
            <a:off x="250825" y="1125538"/>
            <a:ext cx="8435975" cy="5000625"/>
          </a:xfrm>
          <a:prstGeom prst="rect">
            <a:avLst/>
          </a:prstGeom>
          <a:noFill/>
          <a:ln>
            <a:noFill/>
          </a:ln>
          <a:effectLst/>
        </p:spPr>
        <p:txBody>
          <a:bodyPr vert="horz" wrap="square" lIns="91440" tIns="45720" rIns="91440" bIns="45720" numCol="1" anchor="t" anchorCtr="0" compatLnSpc="1">
            <a:prstTxWarp prst="textNoShape">
              <a:avLst/>
            </a:prstTxWarp>
            <a:normAutofit/>
          </a:bodyPr>
          <a:lstStyle/>
          <a:p>
            <a:pPr>
              <a:spcBef>
                <a:spcPct val="20000"/>
              </a:spcBef>
              <a:defRPr/>
            </a:pPr>
            <a:r>
              <a:rPr lang="en-GB" sz="3200" dirty="0">
                <a:latin typeface="+mn-lt"/>
              </a:rPr>
              <a:t>General updates </a:t>
            </a:r>
          </a:p>
          <a:p>
            <a:pPr>
              <a:spcBef>
                <a:spcPct val="20000"/>
              </a:spcBef>
              <a:defRPr/>
            </a:pPr>
            <a:r>
              <a:rPr lang="en-GB" sz="3200" dirty="0">
                <a:latin typeface="+mn-lt"/>
              </a:rPr>
              <a:t>Year 1 – Family Attachment</a:t>
            </a:r>
          </a:p>
          <a:p>
            <a:pPr>
              <a:spcBef>
                <a:spcPct val="20000"/>
              </a:spcBef>
              <a:defRPr/>
            </a:pPr>
            <a:r>
              <a:rPr lang="en-GB" sz="3200" dirty="0">
                <a:latin typeface="+mn-lt"/>
              </a:rPr>
              <a:t>Year 2 – General Practice Experience</a:t>
            </a:r>
          </a:p>
          <a:p>
            <a:pPr>
              <a:spcBef>
                <a:spcPct val="20000"/>
              </a:spcBef>
              <a:defRPr/>
            </a:pPr>
            <a:r>
              <a:rPr lang="en-GB" sz="3200" dirty="0">
                <a:latin typeface="+mn-lt"/>
              </a:rPr>
              <a:t>Tutor group work – reflecting on learning events and tutor feedback </a:t>
            </a:r>
          </a:p>
        </p:txBody>
      </p:sp>
      <p:sp>
        <p:nvSpPr>
          <p:cNvPr id="15368" name="Date Placeholder 3">
            <a:extLst>
              <a:ext uri="{FF2B5EF4-FFF2-40B4-BE49-F238E27FC236}">
                <a16:creationId xmlns:a16="http://schemas.microsoft.com/office/drawing/2014/main" id="{B77FD2F3-C4A8-4C8A-7E3B-5AC58AA34F94}"/>
              </a:ext>
            </a:extLst>
          </p:cNvPr>
          <p:cNvSpPr>
            <a:spLocks noGrp="1"/>
          </p:cNvSpPr>
          <p:nvPr>
            <p:ph type="dt" sz="half" idx="10"/>
          </p:nvPr>
        </p:nvSpPr>
        <p:spPr>
          <a:xfrm>
            <a:off x="250825" y="6245225"/>
            <a:ext cx="3025775" cy="476250"/>
          </a:xfrm>
        </p:spPr>
        <p:txBody>
          <a:bodyPr/>
          <a:lstStyle/>
          <a:p>
            <a:pPr>
              <a:spcAft>
                <a:spcPts val="600"/>
              </a:spcAft>
              <a:defRPr/>
            </a:pPr>
            <a:r>
              <a:rPr lang="en-US" altLang="en-US"/>
              <a:t>Introduction to Family Medicine</a:t>
            </a:r>
          </a:p>
        </p:txBody>
      </p:sp>
    </p:spTree>
    <p:extLst>
      <p:ext uri="{BB962C8B-B14F-4D97-AF65-F5344CB8AC3E}">
        <p14:creationId xmlns:p14="http://schemas.microsoft.com/office/powerpoint/2010/main" val="40658293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72FB4-79C2-349F-9957-754FE00F24FB}"/>
              </a:ext>
            </a:extLst>
          </p:cNvPr>
          <p:cNvSpPr>
            <a:spLocks noGrp="1"/>
          </p:cNvSpPr>
          <p:nvPr>
            <p:ph type="title"/>
          </p:nvPr>
        </p:nvSpPr>
        <p:spPr>
          <a:xfrm>
            <a:off x="2275960" y="260350"/>
            <a:ext cx="7156779" cy="1690914"/>
          </a:xfrm>
        </p:spPr>
        <p:txBody>
          <a:bodyPr/>
          <a:lstStyle/>
          <a:p>
            <a:pPr marL="457200" indent="-457200"/>
            <a:r>
              <a:rPr lang="en-GB" sz="4000" dirty="0">
                <a:latin typeface="+mj-lt"/>
              </a:rPr>
              <a:t>Progress Test</a:t>
            </a:r>
            <a:r>
              <a:rPr lang="en-GB" dirty="0"/>
              <a:t> and MLA</a:t>
            </a:r>
            <a:br>
              <a:rPr lang="en-GB" sz="4000" dirty="0">
                <a:latin typeface="+mj-lt"/>
              </a:rPr>
            </a:br>
            <a:endParaRPr lang="en-US" dirty="0"/>
          </a:p>
        </p:txBody>
      </p:sp>
      <p:sp>
        <p:nvSpPr>
          <p:cNvPr id="3" name="Date Placeholder 2">
            <a:extLst>
              <a:ext uri="{FF2B5EF4-FFF2-40B4-BE49-F238E27FC236}">
                <a16:creationId xmlns:a16="http://schemas.microsoft.com/office/drawing/2014/main" id="{B37AC3E4-D073-E6BB-74D7-F3EC7957822E}"/>
              </a:ext>
            </a:extLst>
          </p:cNvPr>
          <p:cNvSpPr>
            <a:spLocks noGrp="1"/>
          </p:cNvSpPr>
          <p:nvPr>
            <p:ph type="dt" sz="half" idx="10"/>
          </p:nvPr>
        </p:nvSpPr>
        <p:spPr/>
        <p:txBody>
          <a:bodyPr/>
          <a:lstStyle/>
          <a:p>
            <a:pPr>
              <a:defRPr/>
            </a:pPr>
            <a:r>
              <a:rPr lang="en-US" altLang="en-US"/>
              <a:t>Introduction to Family Medicine</a:t>
            </a:r>
          </a:p>
        </p:txBody>
      </p:sp>
      <p:pic>
        <p:nvPicPr>
          <p:cNvPr id="6" name="Picture 5">
            <a:extLst>
              <a:ext uri="{FF2B5EF4-FFF2-40B4-BE49-F238E27FC236}">
                <a16:creationId xmlns:a16="http://schemas.microsoft.com/office/drawing/2014/main" id="{C676C20B-8154-A4C2-6DE4-9F80F91D840F}"/>
              </a:ext>
            </a:extLst>
          </p:cNvPr>
          <p:cNvPicPr>
            <a:picLocks noChangeAspect="1"/>
          </p:cNvPicPr>
          <p:nvPr/>
        </p:nvPicPr>
        <p:blipFill>
          <a:blip r:embed="rId3"/>
          <a:stretch>
            <a:fillRect/>
          </a:stretch>
        </p:blipFill>
        <p:spPr>
          <a:xfrm>
            <a:off x="685800" y="1569222"/>
            <a:ext cx="7772400" cy="4318645"/>
          </a:xfrm>
          <a:prstGeom prst="rect">
            <a:avLst/>
          </a:prstGeom>
        </p:spPr>
      </p:pic>
    </p:spTree>
    <p:extLst>
      <p:ext uri="{BB962C8B-B14F-4D97-AF65-F5344CB8AC3E}">
        <p14:creationId xmlns:p14="http://schemas.microsoft.com/office/powerpoint/2010/main" val="41147784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6004E-0812-D9DB-F8A6-65C636740981}"/>
              </a:ext>
            </a:extLst>
          </p:cNvPr>
          <p:cNvSpPr>
            <a:spLocks noGrp="1"/>
          </p:cNvSpPr>
          <p:nvPr>
            <p:ph type="title"/>
          </p:nvPr>
        </p:nvSpPr>
        <p:spPr/>
        <p:txBody>
          <a:bodyPr/>
          <a:lstStyle/>
          <a:p>
            <a:r>
              <a:rPr lang="en-GB" dirty="0"/>
              <a:t>Consider i</a:t>
            </a:r>
            <a:r>
              <a:rPr lang="en-GB" sz="4000" dirty="0">
                <a:latin typeface="+mj-lt"/>
              </a:rPr>
              <a:t>nvolvement of senior students/trainees</a:t>
            </a:r>
            <a:endParaRPr lang="en-US" dirty="0"/>
          </a:p>
        </p:txBody>
      </p:sp>
      <p:sp>
        <p:nvSpPr>
          <p:cNvPr id="3" name="Date Placeholder 2">
            <a:extLst>
              <a:ext uri="{FF2B5EF4-FFF2-40B4-BE49-F238E27FC236}">
                <a16:creationId xmlns:a16="http://schemas.microsoft.com/office/drawing/2014/main" id="{18A032F9-E2DD-19E4-9902-CEE47F2DB0AD}"/>
              </a:ext>
            </a:extLst>
          </p:cNvPr>
          <p:cNvSpPr>
            <a:spLocks noGrp="1"/>
          </p:cNvSpPr>
          <p:nvPr>
            <p:ph type="dt" sz="half" idx="10"/>
          </p:nvPr>
        </p:nvSpPr>
        <p:spPr/>
        <p:txBody>
          <a:bodyPr/>
          <a:lstStyle/>
          <a:p>
            <a:pPr>
              <a:defRPr/>
            </a:pPr>
            <a:r>
              <a:rPr lang="en-US" altLang="en-US"/>
              <a:t>Introduction to Family Medicine</a:t>
            </a:r>
          </a:p>
        </p:txBody>
      </p:sp>
      <p:pic>
        <p:nvPicPr>
          <p:cNvPr id="4" name="Picture 3">
            <a:extLst>
              <a:ext uri="{FF2B5EF4-FFF2-40B4-BE49-F238E27FC236}">
                <a16:creationId xmlns:a16="http://schemas.microsoft.com/office/drawing/2014/main" id="{28A858DF-2BE0-FB40-5F52-53575CB94038}"/>
              </a:ext>
            </a:extLst>
          </p:cNvPr>
          <p:cNvPicPr>
            <a:picLocks noChangeAspect="1"/>
          </p:cNvPicPr>
          <p:nvPr/>
        </p:nvPicPr>
        <p:blipFill>
          <a:blip r:embed="rId3"/>
          <a:stretch>
            <a:fillRect/>
          </a:stretch>
        </p:blipFill>
        <p:spPr>
          <a:xfrm>
            <a:off x="685800" y="1550105"/>
            <a:ext cx="6407150" cy="4775328"/>
          </a:xfrm>
          <a:prstGeom prst="rect">
            <a:avLst/>
          </a:prstGeom>
        </p:spPr>
      </p:pic>
    </p:spTree>
    <p:extLst>
      <p:ext uri="{BB962C8B-B14F-4D97-AF65-F5344CB8AC3E}">
        <p14:creationId xmlns:p14="http://schemas.microsoft.com/office/powerpoint/2010/main" val="545476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3">
            <a:extLst>
              <a:ext uri="{FF2B5EF4-FFF2-40B4-BE49-F238E27FC236}">
                <a16:creationId xmlns:a16="http://schemas.microsoft.com/office/drawing/2014/main" id="{A17717E6-8321-4508-8B10-EDAA0D8CCE17}"/>
              </a:ext>
            </a:extLst>
          </p:cNvPr>
          <p:cNvSpPr>
            <a:spLocks noGrp="1"/>
          </p:cNvSpPr>
          <p:nvPr>
            <p:ph type="title"/>
          </p:nvPr>
        </p:nvSpPr>
        <p:spPr>
          <a:xfrm>
            <a:off x="2268538" y="260350"/>
            <a:ext cx="6407150" cy="711200"/>
          </a:xfrm>
        </p:spPr>
        <p:txBody>
          <a:bodyPr vert="horz" wrap="square" lIns="91440" tIns="45720" rIns="91440" bIns="45720" numCol="1" anchor="ctr" anchorCtr="0" compatLnSpc="1">
            <a:prstTxWarp prst="textNoShape">
              <a:avLst/>
            </a:prstTxWarp>
            <a:normAutofit/>
          </a:bodyPr>
          <a:lstStyle/>
          <a:p>
            <a:r>
              <a:rPr lang="en-GB" altLang="en-US" dirty="0"/>
              <a:t>Agenda</a:t>
            </a:r>
          </a:p>
        </p:txBody>
      </p:sp>
      <p:sp>
        <p:nvSpPr>
          <p:cNvPr id="2" name="Rectangle 1">
            <a:extLst>
              <a:ext uri="{FF2B5EF4-FFF2-40B4-BE49-F238E27FC236}">
                <a16:creationId xmlns:a16="http://schemas.microsoft.com/office/drawing/2014/main" id="{E0ACEC0C-49A9-4BE8-B681-43C007339A6F}"/>
              </a:ext>
            </a:extLst>
          </p:cNvPr>
          <p:cNvSpPr/>
          <p:nvPr/>
        </p:nvSpPr>
        <p:spPr bwMode="auto">
          <a:xfrm>
            <a:off x="250825" y="1125538"/>
            <a:ext cx="8435975" cy="5000625"/>
          </a:xfrm>
          <a:prstGeom prst="rect">
            <a:avLst/>
          </a:prstGeom>
          <a:noFill/>
          <a:ln>
            <a:noFill/>
          </a:ln>
          <a:effectLst/>
        </p:spPr>
        <p:txBody>
          <a:bodyPr vert="horz" wrap="square" lIns="91440" tIns="45720" rIns="91440" bIns="45720" numCol="1" anchor="t" anchorCtr="0" compatLnSpc="1">
            <a:prstTxWarp prst="textNoShape">
              <a:avLst/>
            </a:prstTxWarp>
            <a:normAutofit/>
          </a:bodyPr>
          <a:lstStyle/>
          <a:p>
            <a:pPr>
              <a:spcBef>
                <a:spcPct val="20000"/>
              </a:spcBef>
              <a:defRPr/>
            </a:pPr>
            <a:r>
              <a:rPr lang="en-GB" sz="3200" dirty="0">
                <a:latin typeface="+mn-lt"/>
              </a:rPr>
              <a:t>General updates </a:t>
            </a:r>
          </a:p>
          <a:p>
            <a:pPr>
              <a:spcBef>
                <a:spcPct val="20000"/>
              </a:spcBef>
              <a:defRPr/>
            </a:pPr>
            <a:r>
              <a:rPr lang="en-GB" sz="3200" b="1" dirty="0">
                <a:latin typeface="+mn-lt"/>
              </a:rPr>
              <a:t>Year 1 – Family Attachment</a:t>
            </a:r>
          </a:p>
          <a:p>
            <a:pPr>
              <a:spcBef>
                <a:spcPct val="20000"/>
              </a:spcBef>
              <a:defRPr/>
            </a:pPr>
            <a:r>
              <a:rPr lang="en-GB" sz="3200" dirty="0">
                <a:latin typeface="+mn-lt"/>
              </a:rPr>
              <a:t>Year 2 – General Practice Experience</a:t>
            </a:r>
          </a:p>
          <a:p>
            <a:pPr>
              <a:spcBef>
                <a:spcPct val="20000"/>
              </a:spcBef>
              <a:defRPr/>
            </a:pPr>
            <a:r>
              <a:rPr lang="en-GB" sz="3200" dirty="0">
                <a:latin typeface="+mn-lt"/>
              </a:rPr>
              <a:t>Tutor group work - reflecting on learning events and tutor feedback </a:t>
            </a:r>
          </a:p>
        </p:txBody>
      </p:sp>
      <p:sp>
        <p:nvSpPr>
          <p:cNvPr id="15368" name="Date Placeholder 3">
            <a:extLst>
              <a:ext uri="{FF2B5EF4-FFF2-40B4-BE49-F238E27FC236}">
                <a16:creationId xmlns:a16="http://schemas.microsoft.com/office/drawing/2014/main" id="{206792F7-6143-C0B9-B9A3-03605419F2FE}"/>
              </a:ext>
            </a:extLst>
          </p:cNvPr>
          <p:cNvSpPr>
            <a:spLocks noGrp="1"/>
          </p:cNvSpPr>
          <p:nvPr>
            <p:ph type="dt" sz="half" idx="10"/>
          </p:nvPr>
        </p:nvSpPr>
        <p:spPr>
          <a:xfrm>
            <a:off x="250825" y="6245225"/>
            <a:ext cx="3025775" cy="476250"/>
          </a:xfrm>
        </p:spPr>
        <p:txBody>
          <a:bodyPr/>
          <a:lstStyle/>
          <a:p>
            <a:pPr>
              <a:spcAft>
                <a:spcPts val="600"/>
              </a:spcAft>
              <a:defRPr/>
            </a:pPr>
            <a:r>
              <a:rPr lang="en-US" altLang="en-US"/>
              <a:t>Introduction to Family Medicine</a:t>
            </a:r>
          </a:p>
        </p:txBody>
      </p:sp>
    </p:spTree>
    <p:extLst>
      <p:ext uri="{BB962C8B-B14F-4D97-AF65-F5344CB8AC3E}">
        <p14:creationId xmlns:p14="http://schemas.microsoft.com/office/powerpoint/2010/main" val="24175798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8538" y="260350"/>
            <a:ext cx="6407150" cy="711200"/>
          </a:xfrm>
        </p:spPr>
        <p:txBody>
          <a:bodyPr vert="horz" wrap="square" lIns="91440" tIns="45720" rIns="91440" bIns="45720" numCol="1" anchor="ctr" anchorCtr="0" compatLnSpc="1">
            <a:prstTxWarp prst="textNoShape">
              <a:avLst/>
            </a:prstTxWarp>
            <a:normAutofit/>
          </a:bodyPr>
          <a:lstStyle/>
          <a:p>
            <a:pPr>
              <a:lnSpc>
                <a:spcPct val="90000"/>
              </a:lnSpc>
            </a:pPr>
            <a:r>
              <a:rPr lang="en-GB" sz="3100" dirty="0"/>
              <a:t>Year 1 – Family Attachment 24/25</a:t>
            </a:r>
          </a:p>
        </p:txBody>
      </p:sp>
      <p:sp>
        <p:nvSpPr>
          <p:cNvPr id="4" name="TextBox 3"/>
          <p:cNvSpPr txBox="1"/>
          <p:nvPr/>
        </p:nvSpPr>
        <p:spPr bwMode="auto">
          <a:xfrm>
            <a:off x="250825" y="1125538"/>
            <a:ext cx="8435975" cy="5000625"/>
          </a:xfrm>
          <a:prstGeom prst="rect">
            <a:avLst/>
          </a:prstGeom>
          <a:noFill/>
          <a:ln>
            <a:noFill/>
          </a:ln>
          <a:effectLst/>
        </p:spPr>
        <p:txBody>
          <a:bodyPr vert="horz" wrap="square" lIns="91440" tIns="45720" rIns="91440" bIns="45720" numCol="1" rtlCol="0" anchor="t" anchorCtr="0" compatLnSpc="1">
            <a:prstTxWarp prst="textNoShape">
              <a:avLst/>
            </a:prstTxWarp>
            <a:normAutofit lnSpcReduction="10000"/>
          </a:bodyPr>
          <a:lstStyle/>
          <a:p>
            <a:pPr marL="285750" indent="-285750">
              <a:spcBef>
                <a:spcPct val="20000"/>
              </a:spcBef>
              <a:buFont typeface="Arial" panose="020B0604020202020204" pitchFamily="34" charset="0"/>
              <a:buChar char="•"/>
            </a:pPr>
            <a:r>
              <a:rPr lang="en-GB" sz="3200" dirty="0">
                <a:latin typeface="+mn-lt"/>
              </a:rPr>
              <a:t>Continues face to face both in practice and with patients </a:t>
            </a:r>
          </a:p>
          <a:p>
            <a:pPr marL="285750" indent="-285750">
              <a:spcBef>
                <a:spcPct val="20000"/>
              </a:spcBef>
              <a:buFont typeface="Arial" panose="020B0604020202020204" pitchFamily="34" charset="0"/>
              <a:buChar char="•"/>
            </a:pPr>
            <a:r>
              <a:rPr lang="en-GB" sz="3200" dirty="0">
                <a:latin typeface="+mn-lt"/>
              </a:rPr>
              <a:t>Runs same as 23/24</a:t>
            </a:r>
          </a:p>
          <a:p>
            <a:pPr marL="285750" indent="-285750">
              <a:spcBef>
                <a:spcPct val="20000"/>
              </a:spcBef>
              <a:buFont typeface="Arial" panose="020B0604020202020204" pitchFamily="34" charset="0"/>
              <a:buChar char="•"/>
            </a:pPr>
            <a:r>
              <a:rPr lang="en-GB" sz="3200" b="1" dirty="0">
                <a:latin typeface="+mn-lt"/>
              </a:rPr>
              <a:t>Reports due 3/4/25</a:t>
            </a:r>
            <a:r>
              <a:rPr lang="en-GB" sz="3200" dirty="0">
                <a:latin typeface="+mn-lt"/>
              </a:rPr>
              <a:t> </a:t>
            </a:r>
          </a:p>
          <a:p>
            <a:pPr marL="285750" indent="-285750">
              <a:spcBef>
                <a:spcPct val="20000"/>
              </a:spcBef>
              <a:buFont typeface="Arial" panose="020B0604020202020204" pitchFamily="34" charset="0"/>
              <a:buChar char="•"/>
            </a:pPr>
            <a:r>
              <a:rPr lang="en-GB" sz="3200" dirty="0">
                <a:latin typeface="+mn-lt"/>
              </a:rPr>
              <a:t>Assessment remains the same – joint report and reflective blog – </a:t>
            </a:r>
            <a:r>
              <a:rPr lang="en-GB" sz="3200" b="1" dirty="0">
                <a:latin typeface="+mn-lt"/>
              </a:rPr>
              <a:t>students submit only to GP tutors</a:t>
            </a:r>
          </a:p>
          <a:p>
            <a:pPr marL="285750" indent="-285750">
              <a:spcBef>
                <a:spcPct val="20000"/>
              </a:spcBef>
              <a:buFont typeface="Arial" panose="020B0604020202020204" pitchFamily="34" charset="0"/>
              <a:buChar char="•"/>
            </a:pPr>
            <a:r>
              <a:rPr lang="en-GB" sz="3200" dirty="0">
                <a:latin typeface="+mn-lt"/>
              </a:rPr>
              <a:t>?Possibility of patients reading reports in the future</a:t>
            </a:r>
          </a:p>
          <a:p>
            <a:pPr marL="285750" indent="-285750">
              <a:spcBef>
                <a:spcPct val="20000"/>
              </a:spcBef>
              <a:buFont typeface="Arial" panose="020B0604020202020204" pitchFamily="34" charset="0"/>
              <a:buChar char="•"/>
            </a:pPr>
            <a:r>
              <a:rPr lang="en-GB" sz="3200" dirty="0">
                <a:latin typeface="+mn-lt"/>
              </a:rPr>
              <a:t>No more ‘Duties of a Doctor’ …  </a:t>
            </a:r>
          </a:p>
          <a:p>
            <a:pPr>
              <a:spcBef>
                <a:spcPct val="20000"/>
              </a:spcBef>
            </a:pPr>
            <a:endParaRPr lang="en-GB" sz="3200" dirty="0">
              <a:latin typeface="+mn-lt"/>
            </a:endParaRPr>
          </a:p>
          <a:p>
            <a:pPr>
              <a:spcBef>
                <a:spcPct val="20000"/>
              </a:spcBef>
            </a:pPr>
            <a:endParaRPr lang="en-GB" sz="3200" dirty="0">
              <a:latin typeface="+mn-lt"/>
            </a:endParaRPr>
          </a:p>
        </p:txBody>
      </p:sp>
      <p:sp>
        <p:nvSpPr>
          <p:cNvPr id="3" name="Date Placeholder 2"/>
          <p:cNvSpPr>
            <a:spLocks noGrp="1"/>
          </p:cNvSpPr>
          <p:nvPr>
            <p:ph type="dt" sz="half" idx="10"/>
          </p:nvPr>
        </p:nvSpPr>
        <p:spPr>
          <a:xfrm>
            <a:off x="250825" y="6245225"/>
            <a:ext cx="3025775" cy="476250"/>
          </a:xfrm>
        </p:spPr>
        <p:txBody>
          <a:bodyPr vert="horz" wrap="square" lIns="91440" tIns="45720" rIns="91440" bIns="45720" numCol="1" anchor="t" anchorCtr="0" compatLnSpc="1">
            <a:prstTxWarp prst="textNoShape">
              <a:avLst/>
            </a:prstTxWarp>
            <a:normAutofit/>
          </a:bodyPr>
          <a:lstStyle/>
          <a:p>
            <a:pPr>
              <a:spcAft>
                <a:spcPts val="600"/>
              </a:spcAft>
              <a:defRPr/>
            </a:pPr>
            <a:r>
              <a:rPr lang="en-US" altLang="en-US" b="1" kern="1200">
                <a:latin typeface="Arial" charset="0"/>
                <a:ea typeface="+mn-ea"/>
                <a:cs typeface="+mn-cs"/>
              </a:rPr>
              <a:t>Introduction to Family Medicine</a:t>
            </a:r>
          </a:p>
        </p:txBody>
      </p:sp>
    </p:spTree>
    <p:extLst>
      <p:ext uri="{BB962C8B-B14F-4D97-AF65-F5344CB8AC3E}">
        <p14:creationId xmlns:p14="http://schemas.microsoft.com/office/powerpoint/2010/main" val="36150358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8538" y="260350"/>
            <a:ext cx="6407150" cy="711200"/>
          </a:xfrm>
        </p:spPr>
        <p:txBody>
          <a:bodyPr vert="horz" wrap="square" lIns="91440" tIns="45720" rIns="91440" bIns="45720" numCol="1" anchor="ctr" anchorCtr="0" compatLnSpc="1">
            <a:prstTxWarp prst="textNoShape">
              <a:avLst/>
            </a:prstTxWarp>
            <a:normAutofit/>
          </a:bodyPr>
          <a:lstStyle/>
          <a:p>
            <a:r>
              <a:rPr lang="en-GB" dirty="0"/>
              <a:t>Tutorials</a:t>
            </a:r>
          </a:p>
        </p:txBody>
      </p:sp>
      <p:sp>
        <p:nvSpPr>
          <p:cNvPr id="4" name="TextBox 3"/>
          <p:cNvSpPr txBox="1"/>
          <p:nvPr/>
        </p:nvSpPr>
        <p:spPr bwMode="auto">
          <a:xfrm>
            <a:off x="250825" y="1125538"/>
            <a:ext cx="8435975" cy="5000625"/>
          </a:xfrm>
          <a:prstGeom prst="rect">
            <a:avLst/>
          </a:prstGeom>
          <a:noFill/>
          <a:ln>
            <a:noFill/>
          </a:ln>
          <a:effectLst/>
        </p:spPr>
        <p:txBody>
          <a:bodyPr vert="horz" wrap="square" lIns="91440" tIns="45720" rIns="91440" bIns="45720" numCol="1" rtlCol="0" anchor="t" anchorCtr="0" compatLnSpc="1">
            <a:prstTxWarp prst="textNoShape">
              <a:avLst/>
            </a:prstTxWarp>
            <a:normAutofit/>
          </a:bodyPr>
          <a:lstStyle/>
          <a:p>
            <a:pPr>
              <a:lnSpc>
                <a:spcPct val="90000"/>
              </a:lnSpc>
              <a:spcBef>
                <a:spcPct val="20000"/>
              </a:spcBef>
            </a:pPr>
            <a:r>
              <a:rPr lang="en-GB" sz="2000" dirty="0">
                <a:latin typeface="+mn-lt"/>
              </a:rPr>
              <a:t>Session 1- Introduction to the Family Attachment Scheme </a:t>
            </a:r>
          </a:p>
          <a:p>
            <a:pPr>
              <a:lnSpc>
                <a:spcPct val="90000"/>
              </a:lnSpc>
              <a:spcBef>
                <a:spcPct val="20000"/>
              </a:spcBef>
            </a:pPr>
            <a:endParaRPr lang="en-GB" sz="2000" b="1" dirty="0">
              <a:latin typeface="+mn-lt"/>
            </a:endParaRPr>
          </a:p>
          <a:p>
            <a:pPr>
              <a:lnSpc>
                <a:spcPct val="90000"/>
              </a:lnSpc>
              <a:spcBef>
                <a:spcPct val="20000"/>
              </a:spcBef>
            </a:pPr>
            <a:r>
              <a:rPr lang="en-GB" sz="2000" dirty="0">
                <a:latin typeface="+mn-lt"/>
              </a:rPr>
              <a:t>Session 2 – Contact with the families  </a:t>
            </a:r>
          </a:p>
          <a:p>
            <a:pPr>
              <a:lnSpc>
                <a:spcPct val="90000"/>
              </a:lnSpc>
              <a:spcBef>
                <a:spcPct val="20000"/>
              </a:spcBef>
            </a:pPr>
            <a:endParaRPr lang="en-GB" sz="2000" dirty="0">
              <a:latin typeface="+mn-lt"/>
            </a:endParaRPr>
          </a:p>
          <a:p>
            <a:pPr>
              <a:lnSpc>
                <a:spcPct val="90000"/>
              </a:lnSpc>
              <a:spcBef>
                <a:spcPct val="20000"/>
              </a:spcBef>
            </a:pPr>
            <a:r>
              <a:rPr lang="en-GB" sz="2000" dirty="0">
                <a:latin typeface="+mn-lt"/>
              </a:rPr>
              <a:t>Session 3- Review of the first contact, </a:t>
            </a:r>
            <a:r>
              <a:rPr lang="en-GB" sz="2000" b="1" dirty="0">
                <a:latin typeface="+mn-lt"/>
              </a:rPr>
              <a:t>planning next contact</a:t>
            </a:r>
            <a:r>
              <a:rPr lang="en-GB" sz="2000" dirty="0">
                <a:latin typeface="+mn-lt"/>
              </a:rPr>
              <a:t> and the basics of clinical communications</a:t>
            </a:r>
            <a:r>
              <a:rPr lang="en-GB" sz="2000" b="1" dirty="0">
                <a:latin typeface="+mn-lt"/>
              </a:rPr>
              <a:t>  </a:t>
            </a:r>
            <a:r>
              <a:rPr lang="en-GB" sz="2000" dirty="0">
                <a:latin typeface="+mn-lt"/>
              </a:rPr>
              <a:t> </a:t>
            </a:r>
          </a:p>
          <a:p>
            <a:pPr>
              <a:lnSpc>
                <a:spcPct val="90000"/>
              </a:lnSpc>
              <a:spcBef>
                <a:spcPct val="20000"/>
              </a:spcBef>
            </a:pPr>
            <a:endParaRPr lang="en-GB" sz="2000" dirty="0">
              <a:latin typeface="+mn-lt"/>
            </a:endParaRPr>
          </a:p>
          <a:p>
            <a:pPr>
              <a:lnSpc>
                <a:spcPct val="90000"/>
              </a:lnSpc>
              <a:spcBef>
                <a:spcPct val="20000"/>
              </a:spcBef>
            </a:pPr>
            <a:r>
              <a:rPr lang="en-GB" sz="2000" dirty="0">
                <a:latin typeface="+mn-lt"/>
              </a:rPr>
              <a:t>Session 4 – Special presentations, </a:t>
            </a:r>
            <a:r>
              <a:rPr lang="en-GB" sz="2000" b="1" dirty="0">
                <a:latin typeface="+mn-lt"/>
              </a:rPr>
              <a:t>introduction to medical notes </a:t>
            </a:r>
            <a:r>
              <a:rPr lang="en-GB" sz="2000" dirty="0">
                <a:latin typeface="+mn-lt"/>
              </a:rPr>
              <a:t>and starting to put together the report</a:t>
            </a:r>
            <a:r>
              <a:rPr lang="en-GB" sz="2000" b="1" dirty="0">
                <a:latin typeface="+mn-lt"/>
              </a:rPr>
              <a:t> </a:t>
            </a:r>
            <a:r>
              <a:rPr lang="en-GB" sz="2000" dirty="0">
                <a:latin typeface="+mn-lt"/>
              </a:rPr>
              <a:t>  </a:t>
            </a:r>
          </a:p>
          <a:p>
            <a:pPr>
              <a:lnSpc>
                <a:spcPct val="90000"/>
              </a:lnSpc>
              <a:spcBef>
                <a:spcPct val="20000"/>
              </a:spcBef>
            </a:pPr>
            <a:endParaRPr lang="en-GB" sz="2000" dirty="0">
              <a:latin typeface="+mn-lt"/>
            </a:endParaRPr>
          </a:p>
          <a:p>
            <a:pPr>
              <a:lnSpc>
                <a:spcPct val="90000"/>
              </a:lnSpc>
              <a:spcBef>
                <a:spcPct val="20000"/>
              </a:spcBef>
            </a:pPr>
            <a:r>
              <a:rPr lang="en-GB" sz="2000" dirty="0">
                <a:latin typeface="+mn-lt"/>
              </a:rPr>
              <a:t>Session 5 – Creating your Family Attachment report and blog </a:t>
            </a:r>
          </a:p>
          <a:p>
            <a:pPr>
              <a:lnSpc>
                <a:spcPct val="90000"/>
              </a:lnSpc>
              <a:spcBef>
                <a:spcPct val="20000"/>
              </a:spcBef>
            </a:pPr>
            <a:endParaRPr lang="en-GB" sz="2000" dirty="0">
              <a:latin typeface="+mn-lt"/>
            </a:endParaRPr>
          </a:p>
          <a:p>
            <a:pPr>
              <a:lnSpc>
                <a:spcPct val="90000"/>
              </a:lnSpc>
              <a:spcBef>
                <a:spcPct val="20000"/>
              </a:spcBef>
            </a:pPr>
            <a:endParaRPr lang="en-GB" sz="2000" dirty="0">
              <a:latin typeface="+mn-lt"/>
            </a:endParaRPr>
          </a:p>
          <a:p>
            <a:pPr>
              <a:lnSpc>
                <a:spcPct val="90000"/>
              </a:lnSpc>
              <a:spcBef>
                <a:spcPct val="20000"/>
              </a:spcBef>
            </a:pPr>
            <a:r>
              <a:rPr lang="en-GB" sz="2000" i="1" dirty="0">
                <a:latin typeface="+mn-lt"/>
              </a:rPr>
              <a:t>Could consider doing sessions 3 and 5 remotely … </a:t>
            </a:r>
          </a:p>
          <a:p>
            <a:pPr>
              <a:lnSpc>
                <a:spcPct val="90000"/>
              </a:lnSpc>
              <a:spcBef>
                <a:spcPct val="20000"/>
              </a:spcBef>
            </a:pPr>
            <a:endParaRPr lang="en-GB" sz="2000" dirty="0">
              <a:latin typeface="+mn-lt"/>
            </a:endParaRPr>
          </a:p>
          <a:p>
            <a:pPr marL="285750" indent="-285750">
              <a:lnSpc>
                <a:spcPct val="90000"/>
              </a:lnSpc>
              <a:spcBef>
                <a:spcPct val="20000"/>
              </a:spcBef>
              <a:buFont typeface="Arial" panose="020B0604020202020204" pitchFamily="34" charset="0"/>
              <a:buChar char="•"/>
            </a:pPr>
            <a:endParaRPr lang="en-GB" sz="2000" dirty="0">
              <a:latin typeface="+mn-lt"/>
            </a:endParaRPr>
          </a:p>
        </p:txBody>
      </p:sp>
      <p:sp>
        <p:nvSpPr>
          <p:cNvPr id="3" name="Date Placeholder 2"/>
          <p:cNvSpPr>
            <a:spLocks noGrp="1"/>
          </p:cNvSpPr>
          <p:nvPr>
            <p:ph type="dt" sz="half" idx="10"/>
          </p:nvPr>
        </p:nvSpPr>
        <p:spPr>
          <a:xfrm>
            <a:off x="250825" y="6245225"/>
            <a:ext cx="3025775" cy="476250"/>
          </a:xfrm>
        </p:spPr>
        <p:txBody>
          <a:bodyPr vert="horz" wrap="square" lIns="91440" tIns="45720" rIns="91440" bIns="45720" numCol="1" anchor="t" anchorCtr="0" compatLnSpc="1">
            <a:prstTxWarp prst="textNoShape">
              <a:avLst/>
            </a:prstTxWarp>
            <a:normAutofit/>
          </a:bodyPr>
          <a:lstStyle/>
          <a:p>
            <a:pPr>
              <a:spcAft>
                <a:spcPts val="600"/>
              </a:spcAft>
              <a:defRPr/>
            </a:pPr>
            <a:r>
              <a:rPr lang="en-US" altLang="en-US" b="1" kern="1200">
                <a:latin typeface="Arial" charset="0"/>
                <a:ea typeface="+mn-ea"/>
                <a:cs typeface="+mn-cs"/>
              </a:rPr>
              <a:t>Introduction to Family Medicine</a:t>
            </a:r>
          </a:p>
        </p:txBody>
      </p:sp>
    </p:spTree>
    <p:extLst>
      <p:ext uri="{BB962C8B-B14F-4D97-AF65-F5344CB8AC3E}">
        <p14:creationId xmlns:p14="http://schemas.microsoft.com/office/powerpoint/2010/main" val="14146989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8538" y="260350"/>
            <a:ext cx="6407150" cy="711200"/>
          </a:xfrm>
        </p:spPr>
        <p:txBody>
          <a:bodyPr vert="horz" wrap="square" lIns="91440" tIns="45720" rIns="91440" bIns="45720" numCol="1" anchor="ctr" anchorCtr="0" compatLnSpc="1">
            <a:prstTxWarp prst="textNoShape">
              <a:avLst/>
            </a:prstTxWarp>
            <a:normAutofit/>
          </a:bodyPr>
          <a:lstStyle/>
          <a:p>
            <a:r>
              <a:rPr lang="en-GB" dirty="0"/>
              <a:t>Choosing patients/families </a:t>
            </a:r>
          </a:p>
        </p:txBody>
      </p:sp>
      <p:sp>
        <p:nvSpPr>
          <p:cNvPr id="4" name="TextBox 3"/>
          <p:cNvSpPr txBox="1"/>
          <p:nvPr/>
        </p:nvSpPr>
        <p:spPr bwMode="auto">
          <a:xfrm>
            <a:off x="250825" y="1125538"/>
            <a:ext cx="8435975" cy="5000625"/>
          </a:xfrm>
          <a:prstGeom prst="rect">
            <a:avLst/>
          </a:prstGeom>
          <a:noFill/>
          <a:ln>
            <a:noFill/>
          </a:ln>
          <a:effectLst/>
        </p:spPr>
        <p:txBody>
          <a:bodyPr vert="horz" wrap="square" lIns="91440" tIns="45720" rIns="91440" bIns="45720" numCol="1" rtlCol="0" anchor="t" anchorCtr="0" compatLnSpc="1">
            <a:prstTxWarp prst="textNoShape">
              <a:avLst/>
            </a:prstTxWarp>
            <a:normAutofit/>
          </a:bodyPr>
          <a:lstStyle/>
          <a:p>
            <a:pPr marL="342900" indent="-342900">
              <a:spcBef>
                <a:spcPct val="20000"/>
              </a:spcBef>
              <a:buFont typeface="Arial" panose="020B0604020202020204" pitchFamily="34" charset="0"/>
              <a:buChar char="•"/>
            </a:pPr>
            <a:r>
              <a:rPr lang="en-GB" sz="3200" dirty="0">
                <a:latin typeface="+mn-lt"/>
              </a:rPr>
              <a:t>Patient/family who are happy to welcome students into their home</a:t>
            </a:r>
          </a:p>
          <a:p>
            <a:pPr marL="342900" indent="-342900">
              <a:spcBef>
                <a:spcPct val="20000"/>
              </a:spcBef>
              <a:buFont typeface="Arial" panose="020B0604020202020204" pitchFamily="34" charset="0"/>
              <a:buChar char="•"/>
            </a:pPr>
            <a:r>
              <a:rPr lang="en-GB" sz="3200" dirty="0">
                <a:latin typeface="+mn-lt"/>
              </a:rPr>
              <a:t>Happy to be contacted independent of you </a:t>
            </a:r>
          </a:p>
          <a:p>
            <a:pPr marL="342900" indent="-342900">
              <a:spcBef>
                <a:spcPct val="20000"/>
              </a:spcBef>
              <a:buFont typeface="Arial" panose="020B0604020202020204" pitchFamily="34" charset="0"/>
              <a:buChar char="•"/>
            </a:pPr>
            <a:r>
              <a:rPr lang="en-GB" sz="3200" dirty="0">
                <a:latin typeface="+mn-lt"/>
              </a:rPr>
              <a:t>Ideally available on date of second tutorial for introduction (then 2+ times to be agreed with the students)</a:t>
            </a:r>
          </a:p>
          <a:p>
            <a:pPr marL="342900" indent="-342900">
              <a:spcBef>
                <a:spcPct val="20000"/>
              </a:spcBef>
              <a:buFont typeface="Arial" panose="020B0604020202020204" pitchFamily="34" charset="0"/>
              <a:buChar char="•"/>
            </a:pPr>
            <a:r>
              <a:rPr lang="en-GB" sz="3200" dirty="0">
                <a:latin typeface="+mn-lt"/>
              </a:rPr>
              <a:t>Not chosen due to their “disease”</a:t>
            </a:r>
          </a:p>
          <a:p>
            <a:pPr marL="342900" indent="-342900">
              <a:spcBef>
                <a:spcPct val="20000"/>
              </a:spcBef>
              <a:buFont typeface="Arial" panose="020B0604020202020204" pitchFamily="34" charset="0"/>
              <a:buChar char="•"/>
            </a:pPr>
            <a:r>
              <a:rPr lang="en-GB" sz="3200" dirty="0">
                <a:latin typeface="+mn-lt"/>
              </a:rPr>
              <a:t>(Reminder re guidance on website)</a:t>
            </a:r>
          </a:p>
          <a:p>
            <a:pPr marL="342900" indent="-342900">
              <a:spcBef>
                <a:spcPct val="20000"/>
              </a:spcBef>
              <a:buFont typeface="Arial" panose="020B0604020202020204" pitchFamily="34" charset="0"/>
              <a:buChar char="•"/>
            </a:pPr>
            <a:endParaRPr lang="en-GB" sz="3200" dirty="0">
              <a:latin typeface="+mn-lt"/>
            </a:endParaRPr>
          </a:p>
        </p:txBody>
      </p:sp>
      <p:sp>
        <p:nvSpPr>
          <p:cNvPr id="3" name="Date Placeholder 2"/>
          <p:cNvSpPr>
            <a:spLocks noGrp="1"/>
          </p:cNvSpPr>
          <p:nvPr>
            <p:ph type="dt" sz="half" idx="10"/>
          </p:nvPr>
        </p:nvSpPr>
        <p:spPr>
          <a:xfrm>
            <a:off x="250825" y="6245225"/>
            <a:ext cx="3025775" cy="476250"/>
          </a:xfrm>
        </p:spPr>
        <p:txBody>
          <a:bodyPr vert="horz" wrap="square" lIns="91440" tIns="45720" rIns="91440" bIns="45720" numCol="1" anchor="t" anchorCtr="0" compatLnSpc="1">
            <a:prstTxWarp prst="textNoShape">
              <a:avLst/>
            </a:prstTxWarp>
            <a:normAutofit/>
          </a:bodyPr>
          <a:lstStyle/>
          <a:p>
            <a:pPr>
              <a:spcAft>
                <a:spcPts val="600"/>
              </a:spcAft>
              <a:defRPr/>
            </a:pPr>
            <a:r>
              <a:rPr lang="en-US" altLang="en-US" b="1" kern="1200">
                <a:latin typeface="Arial" charset="0"/>
                <a:ea typeface="+mn-ea"/>
                <a:cs typeface="+mn-cs"/>
              </a:rPr>
              <a:t>Introduction to Family Medicine</a:t>
            </a:r>
          </a:p>
        </p:txBody>
      </p:sp>
    </p:spTree>
    <p:extLst>
      <p:ext uri="{BB962C8B-B14F-4D97-AF65-F5344CB8AC3E}">
        <p14:creationId xmlns:p14="http://schemas.microsoft.com/office/powerpoint/2010/main" val="38408347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Cultural humility</a:t>
            </a:r>
          </a:p>
        </p:txBody>
      </p:sp>
      <p:sp>
        <p:nvSpPr>
          <p:cNvPr id="3" name="Date Placeholder 2"/>
          <p:cNvSpPr>
            <a:spLocks noGrp="1"/>
          </p:cNvSpPr>
          <p:nvPr>
            <p:ph type="dt" sz="half" idx="10"/>
          </p:nvPr>
        </p:nvSpPr>
        <p:spPr/>
        <p:txBody>
          <a:bodyPr/>
          <a:lstStyle/>
          <a:p>
            <a:pPr>
              <a:defRPr/>
            </a:pPr>
            <a:r>
              <a:rPr lang="en-US" altLang="en-US"/>
              <a:t>Introduction to Family Medicine</a:t>
            </a:r>
          </a:p>
        </p:txBody>
      </p:sp>
      <p:sp>
        <p:nvSpPr>
          <p:cNvPr id="4" name="TextBox 3"/>
          <p:cNvSpPr txBox="1"/>
          <p:nvPr/>
        </p:nvSpPr>
        <p:spPr>
          <a:xfrm>
            <a:off x="651510" y="1623060"/>
            <a:ext cx="6800850" cy="1477328"/>
          </a:xfrm>
          <a:prstGeom prst="rect">
            <a:avLst/>
          </a:prstGeom>
          <a:noFill/>
        </p:spPr>
        <p:txBody>
          <a:bodyPr wrap="square" rtlCol="0">
            <a:spAutoFit/>
          </a:bodyPr>
          <a:lstStyle/>
          <a:p>
            <a:pPr marL="285750" indent="-285750">
              <a:buFont typeface="Arial" panose="020B0604020202020204" pitchFamily="34" charset="0"/>
              <a:buChar char="•"/>
            </a:pPr>
            <a:r>
              <a:rPr lang="en-GB" dirty="0"/>
              <a:t>Become ‘the student of the patient’</a:t>
            </a:r>
          </a:p>
          <a:p>
            <a:pPr marL="285750" indent="-285750">
              <a:buFont typeface="Arial" panose="020B0604020202020204" pitchFamily="34" charset="0"/>
              <a:buChar char="•"/>
            </a:pPr>
            <a:r>
              <a:rPr lang="en-GB" dirty="0"/>
              <a:t>Tutorial 1 - introduction </a:t>
            </a:r>
          </a:p>
          <a:p>
            <a:pPr marL="285750" indent="-285750">
              <a:buFont typeface="Arial" panose="020B0604020202020204" pitchFamily="34" charset="0"/>
              <a:buChar char="•"/>
            </a:pPr>
            <a:r>
              <a:rPr lang="en-GB" dirty="0"/>
              <a:t>Tutorial 5 – reflection (for </a:t>
            </a:r>
            <a:r>
              <a:rPr lang="en-GB"/>
              <a:t>their blog) </a:t>
            </a:r>
            <a:endParaRPr lang="en-GB" dirty="0"/>
          </a:p>
          <a:p>
            <a:endParaRPr lang="en-GB" dirty="0"/>
          </a:p>
          <a:p>
            <a:r>
              <a:rPr lang="en-GB" dirty="0"/>
              <a:t> </a:t>
            </a: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651511" y="2594292"/>
            <a:ext cx="6332220" cy="2434908"/>
          </a:xfrm>
          <a:prstGeom prst="rect">
            <a:avLst/>
          </a:prstGeom>
          <a:noFill/>
          <a:ln>
            <a:noFill/>
          </a:ln>
        </p:spPr>
      </p:pic>
    </p:spTree>
    <p:extLst>
      <p:ext uri="{BB962C8B-B14F-4D97-AF65-F5344CB8AC3E}">
        <p14:creationId xmlns:p14="http://schemas.microsoft.com/office/powerpoint/2010/main" val="5550725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Assessment</a:t>
            </a:r>
          </a:p>
        </p:txBody>
      </p:sp>
      <p:sp>
        <p:nvSpPr>
          <p:cNvPr id="3" name="Date Placeholder 2"/>
          <p:cNvSpPr>
            <a:spLocks noGrp="1"/>
          </p:cNvSpPr>
          <p:nvPr>
            <p:ph type="dt" sz="half" idx="10"/>
          </p:nvPr>
        </p:nvSpPr>
        <p:spPr/>
        <p:txBody>
          <a:bodyPr/>
          <a:lstStyle/>
          <a:p>
            <a:pPr>
              <a:defRPr/>
            </a:pPr>
            <a:r>
              <a:rPr lang="en-US" altLang="en-US"/>
              <a:t>Introduction to Family Medicine</a:t>
            </a:r>
          </a:p>
        </p:txBody>
      </p:sp>
      <p:pic>
        <p:nvPicPr>
          <p:cNvPr id="4" name="Picture 3"/>
          <p:cNvPicPr/>
          <p:nvPr/>
        </p:nvPicPr>
        <p:blipFill>
          <a:blip r:embed="rId3"/>
          <a:stretch>
            <a:fillRect/>
          </a:stretch>
        </p:blipFill>
        <p:spPr>
          <a:xfrm>
            <a:off x="960120" y="971550"/>
            <a:ext cx="6477635" cy="2617470"/>
          </a:xfrm>
          <a:prstGeom prst="rect">
            <a:avLst/>
          </a:prstGeom>
        </p:spPr>
      </p:pic>
      <p:pic>
        <p:nvPicPr>
          <p:cNvPr id="5" name="Picture 4"/>
          <p:cNvPicPr/>
          <p:nvPr/>
        </p:nvPicPr>
        <p:blipFill>
          <a:blip r:embed="rId4"/>
          <a:stretch>
            <a:fillRect/>
          </a:stretch>
        </p:blipFill>
        <p:spPr>
          <a:xfrm>
            <a:off x="811530" y="3589019"/>
            <a:ext cx="6151245" cy="2656205"/>
          </a:xfrm>
          <a:prstGeom prst="rect">
            <a:avLst/>
          </a:prstGeom>
        </p:spPr>
      </p:pic>
    </p:spTree>
    <p:extLst>
      <p:ext uri="{BB962C8B-B14F-4D97-AF65-F5344CB8AC3E}">
        <p14:creationId xmlns:p14="http://schemas.microsoft.com/office/powerpoint/2010/main" val="18211630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64B4F0-4620-FE8C-D01D-B2AB41CBC926}"/>
              </a:ext>
            </a:extLst>
          </p:cNvPr>
          <p:cNvSpPr>
            <a:spLocks noGrp="1"/>
          </p:cNvSpPr>
          <p:nvPr>
            <p:ph type="dt" sz="half" idx="10"/>
          </p:nvPr>
        </p:nvSpPr>
        <p:spPr/>
        <p:txBody>
          <a:bodyPr/>
          <a:lstStyle/>
          <a:p>
            <a:pPr>
              <a:defRPr/>
            </a:pPr>
            <a:r>
              <a:rPr lang="en-US" altLang="en-US"/>
              <a:t>Introduction to Family Medicine</a:t>
            </a:r>
          </a:p>
        </p:txBody>
      </p:sp>
      <p:pic>
        <p:nvPicPr>
          <p:cNvPr id="3" name="Picture 2">
            <a:extLst>
              <a:ext uri="{FF2B5EF4-FFF2-40B4-BE49-F238E27FC236}">
                <a16:creationId xmlns:a16="http://schemas.microsoft.com/office/drawing/2014/main" id="{10A43703-98B7-324C-553F-F603370112EE}"/>
              </a:ext>
            </a:extLst>
          </p:cNvPr>
          <p:cNvPicPr>
            <a:picLocks noChangeAspect="1"/>
          </p:cNvPicPr>
          <p:nvPr/>
        </p:nvPicPr>
        <p:blipFill>
          <a:blip r:embed="rId3"/>
          <a:stretch>
            <a:fillRect/>
          </a:stretch>
        </p:blipFill>
        <p:spPr>
          <a:xfrm>
            <a:off x="2082367" y="686007"/>
            <a:ext cx="4680997" cy="5559218"/>
          </a:xfrm>
          <a:prstGeom prst="rect">
            <a:avLst/>
          </a:prstGeom>
        </p:spPr>
      </p:pic>
    </p:spTree>
    <p:extLst>
      <p:ext uri="{BB962C8B-B14F-4D97-AF65-F5344CB8AC3E}">
        <p14:creationId xmlns:p14="http://schemas.microsoft.com/office/powerpoint/2010/main" val="21355643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8538" y="260350"/>
            <a:ext cx="6407150" cy="711200"/>
          </a:xfrm>
        </p:spPr>
        <p:txBody>
          <a:bodyPr vert="horz" wrap="square" lIns="91440" tIns="45720" rIns="91440" bIns="45720" numCol="1" anchor="ctr" anchorCtr="0" compatLnSpc="1">
            <a:prstTxWarp prst="textNoShape">
              <a:avLst/>
            </a:prstTxWarp>
            <a:normAutofit/>
          </a:bodyPr>
          <a:lstStyle/>
          <a:p>
            <a:pPr>
              <a:lnSpc>
                <a:spcPct val="90000"/>
              </a:lnSpc>
            </a:pPr>
            <a:r>
              <a:rPr lang="en-GB" sz="3100"/>
              <a:t>Summary of what’s new for Year 1</a:t>
            </a:r>
          </a:p>
        </p:txBody>
      </p:sp>
      <p:sp>
        <p:nvSpPr>
          <p:cNvPr id="4" name="TextBox 3"/>
          <p:cNvSpPr txBox="1"/>
          <p:nvPr/>
        </p:nvSpPr>
        <p:spPr bwMode="auto">
          <a:xfrm>
            <a:off x="250825" y="1125538"/>
            <a:ext cx="8435975" cy="5000625"/>
          </a:xfrm>
          <a:prstGeom prst="rect">
            <a:avLst/>
          </a:prstGeom>
          <a:noFill/>
          <a:ln>
            <a:noFill/>
          </a:ln>
          <a:effectLst/>
        </p:spPr>
        <p:txBody>
          <a:bodyPr vert="horz" wrap="square" lIns="91440" tIns="45720" rIns="91440" bIns="45720" numCol="1" rtlCol="0" anchor="t" anchorCtr="0" compatLnSpc="1">
            <a:prstTxWarp prst="textNoShape">
              <a:avLst/>
            </a:prstTxWarp>
            <a:normAutofit/>
          </a:bodyPr>
          <a:lstStyle/>
          <a:p>
            <a:pPr marL="285750" indent="-285750">
              <a:spcBef>
                <a:spcPct val="20000"/>
              </a:spcBef>
              <a:buFont typeface="Arial" panose="020B0604020202020204" pitchFamily="34" charset="0"/>
              <a:buChar char="•"/>
            </a:pPr>
            <a:r>
              <a:rPr lang="en-GB" sz="3200" dirty="0">
                <a:latin typeface="+mn-lt"/>
              </a:rPr>
              <a:t>Little change from 23/24</a:t>
            </a:r>
          </a:p>
          <a:p>
            <a:pPr marL="285750" indent="-285750">
              <a:spcBef>
                <a:spcPct val="20000"/>
              </a:spcBef>
              <a:buFont typeface="Arial" panose="020B0604020202020204" pitchFamily="34" charset="0"/>
              <a:buChar char="•"/>
            </a:pPr>
            <a:r>
              <a:rPr lang="en-GB" sz="3200" dirty="0">
                <a:latin typeface="+mn-lt"/>
              </a:rPr>
              <a:t>Change in report submission for students and understanding of changing access to information </a:t>
            </a:r>
          </a:p>
        </p:txBody>
      </p:sp>
      <p:sp>
        <p:nvSpPr>
          <p:cNvPr id="3" name="Date Placeholder 2"/>
          <p:cNvSpPr>
            <a:spLocks noGrp="1"/>
          </p:cNvSpPr>
          <p:nvPr>
            <p:ph type="dt" sz="half" idx="10"/>
          </p:nvPr>
        </p:nvSpPr>
        <p:spPr>
          <a:xfrm>
            <a:off x="250825" y="6245225"/>
            <a:ext cx="3025775" cy="476250"/>
          </a:xfrm>
        </p:spPr>
        <p:txBody>
          <a:bodyPr vert="horz" wrap="square" lIns="91440" tIns="45720" rIns="91440" bIns="45720" numCol="1" anchor="t" anchorCtr="0" compatLnSpc="1">
            <a:prstTxWarp prst="textNoShape">
              <a:avLst/>
            </a:prstTxWarp>
            <a:normAutofit/>
          </a:bodyPr>
          <a:lstStyle/>
          <a:p>
            <a:pPr>
              <a:spcAft>
                <a:spcPts val="600"/>
              </a:spcAft>
              <a:defRPr/>
            </a:pPr>
            <a:r>
              <a:rPr lang="en-US" altLang="en-US" b="1" kern="1200">
                <a:latin typeface="Arial" charset="0"/>
                <a:ea typeface="+mn-ea"/>
                <a:cs typeface="+mn-cs"/>
              </a:rPr>
              <a:t>Introduction to Family Medicine</a:t>
            </a:r>
          </a:p>
        </p:txBody>
      </p:sp>
    </p:spTree>
    <p:extLst>
      <p:ext uri="{BB962C8B-B14F-4D97-AF65-F5344CB8AC3E}">
        <p14:creationId xmlns:p14="http://schemas.microsoft.com/office/powerpoint/2010/main" val="3468895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dirty="0"/>
          </a:p>
        </p:txBody>
      </p:sp>
      <p:pic>
        <p:nvPicPr>
          <p:cNvPr id="8" name="Picture 7" descr="A close up of a piece of paper&#10;&#10;Description automatically generated">
            <a:extLst>
              <a:ext uri="{FF2B5EF4-FFF2-40B4-BE49-F238E27FC236}">
                <a16:creationId xmlns:a16="http://schemas.microsoft.com/office/drawing/2014/main" id="{628F4E70-04CE-0146-B3BC-16EC352B2B82}"/>
              </a:ext>
            </a:extLst>
          </p:cNvPr>
          <p:cNvPicPr>
            <a:picLocks noChangeAspect="1"/>
          </p:cNvPicPr>
          <p:nvPr/>
        </p:nvPicPr>
        <p:blipFill>
          <a:blip r:embed="rId3"/>
          <a:stretch>
            <a:fillRect/>
          </a:stretch>
        </p:blipFill>
        <p:spPr>
          <a:xfrm>
            <a:off x="5472113" y="109576"/>
            <a:ext cx="2501153" cy="3319424"/>
          </a:xfrm>
          <a:prstGeom prst="rect">
            <a:avLst/>
          </a:prstGeom>
        </p:spPr>
      </p:pic>
      <p:pic>
        <p:nvPicPr>
          <p:cNvPr id="2" name="Picture 1">
            <a:extLst>
              <a:ext uri="{FF2B5EF4-FFF2-40B4-BE49-F238E27FC236}">
                <a16:creationId xmlns:a16="http://schemas.microsoft.com/office/drawing/2014/main" id="{3CAF6EC9-A53F-3DAF-52F6-C5511C1F31F3}"/>
              </a:ext>
            </a:extLst>
          </p:cNvPr>
          <p:cNvPicPr>
            <a:picLocks noChangeAspect="1"/>
          </p:cNvPicPr>
          <p:nvPr/>
        </p:nvPicPr>
        <p:blipFill>
          <a:blip r:embed="rId4"/>
          <a:stretch>
            <a:fillRect/>
          </a:stretch>
        </p:blipFill>
        <p:spPr>
          <a:xfrm>
            <a:off x="153386" y="1738719"/>
            <a:ext cx="5013282" cy="1921758"/>
          </a:xfrm>
          <a:prstGeom prst="rect">
            <a:avLst/>
          </a:prstGeom>
        </p:spPr>
      </p:pic>
      <p:pic>
        <p:nvPicPr>
          <p:cNvPr id="9" name="Picture 8">
            <a:extLst>
              <a:ext uri="{FF2B5EF4-FFF2-40B4-BE49-F238E27FC236}">
                <a16:creationId xmlns:a16="http://schemas.microsoft.com/office/drawing/2014/main" id="{B2ABEA3F-BB2A-E0F5-8F7A-D29025DA4ED3}"/>
              </a:ext>
            </a:extLst>
          </p:cNvPr>
          <p:cNvPicPr>
            <a:picLocks noChangeAspect="1"/>
          </p:cNvPicPr>
          <p:nvPr/>
        </p:nvPicPr>
        <p:blipFill>
          <a:blip r:embed="rId5"/>
          <a:stretch>
            <a:fillRect/>
          </a:stretch>
        </p:blipFill>
        <p:spPr>
          <a:xfrm>
            <a:off x="0" y="3684077"/>
            <a:ext cx="7236296" cy="1487138"/>
          </a:xfrm>
          <a:prstGeom prst="rect">
            <a:avLst/>
          </a:prstGeom>
        </p:spPr>
      </p:pic>
    </p:spTree>
    <p:extLst>
      <p:ext uri="{BB962C8B-B14F-4D97-AF65-F5344CB8AC3E}">
        <p14:creationId xmlns:p14="http://schemas.microsoft.com/office/powerpoint/2010/main" val="13482171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3">
            <a:extLst>
              <a:ext uri="{FF2B5EF4-FFF2-40B4-BE49-F238E27FC236}">
                <a16:creationId xmlns:a16="http://schemas.microsoft.com/office/drawing/2014/main" id="{A17717E6-8321-4508-8B10-EDAA0D8CCE17}"/>
              </a:ext>
            </a:extLst>
          </p:cNvPr>
          <p:cNvSpPr>
            <a:spLocks noGrp="1"/>
          </p:cNvSpPr>
          <p:nvPr>
            <p:ph type="title"/>
          </p:nvPr>
        </p:nvSpPr>
        <p:spPr>
          <a:xfrm>
            <a:off x="2268538" y="260350"/>
            <a:ext cx="6407150" cy="711200"/>
          </a:xfrm>
        </p:spPr>
        <p:txBody>
          <a:bodyPr vert="horz" wrap="square" lIns="91440" tIns="45720" rIns="91440" bIns="45720" numCol="1" anchor="ctr" anchorCtr="0" compatLnSpc="1">
            <a:prstTxWarp prst="textNoShape">
              <a:avLst/>
            </a:prstTxWarp>
            <a:normAutofit/>
          </a:bodyPr>
          <a:lstStyle/>
          <a:p>
            <a:r>
              <a:rPr lang="en-GB" altLang="en-US" dirty="0"/>
              <a:t>Agenda</a:t>
            </a:r>
          </a:p>
        </p:txBody>
      </p:sp>
      <p:sp>
        <p:nvSpPr>
          <p:cNvPr id="2" name="Rectangle 1">
            <a:extLst>
              <a:ext uri="{FF2B5EF4-FFF2-40B4-BE49-F238E27FC236}">
                <a16:creationId xmlns:a16="http://schemas.microsoft.com/office/drawing/2014/main" id="{E0ACEC0C-49A9-4BE8-B681-43C007339A6F}"/>
              </a:ext>
            </a:extLst>
          </p:cNvPr>
          <p:cNvSpPr/>
          <p:nvPr/>
        </p:nvSpPr>
        <p:spPr bwMode="auto">
          <a:xfrm>
            <a:off x="250825" y="1125538"/>
            <a:ext cx="8435975" cy="5000625"/>
          </a:xfrm>
          <a:prstGeom prst="rect">
            <a:avLst/>
          </a:prstGeom>
          <a:noFill/>
          <a:ln>
            <a:noFill/>
          </a:ln>
          <a:effectLst/>
        </p:spPr>
        <p:txBody>
          <a:bodyPr vert="horz" wrap="square" lIns="91440" tIns="45720" rIns="91440" bIns="45720" numCol="1" anchor="t" anchorCtr="0" compatLnSpc="1">
            <a:prstTxWarp prst="textNoShape">
              <a:avLst/>
            </a:prstTxWarp>
            <a:normAutofit/>
          </a:bodyPr>
          <a:lstStyle/>
          <a:p>
            <a:pPr>
              <a:spcBef>
                <a:spcPct val="20000"/>
              </a:spcBef>
              <a:defRPr/>
            </a:pPr>
            <a:r>
              <a:rPr lang="en-GB" sz="3200" dirty="0">
                <a:latin typeface="+mn-lt"/>
              </a:rPr>
              <a:t>General updates </a:t>
            </a:r>
          </a:p>
          <a:p>
            <a:pPr>
              <a:spcBef>
                <a:spcPct val="20000"/>
              </a:spcBef>
              <a:defRPr/>
            </a:pPr>
            <a:r>
              <a:rPr lang="en-GB" sz="3200" dirty="0">
                <a:latin typeface="+mn-lt"/>
              </a:rPr>
              <a:t>Year 1 – Family Attachment</a:t>
            </a:r>
          </a:p>
          <a:p>
            <a:pPr>
              <a:spcBef>
                <a:spcPct val="20000"/>
              </a:spcBef>
              <a:defRPr/>
            </a:pPr>
            <a:r>
              <a:rPr lang="en-GB" sz="3200" b="1" dirty="0">
                <a:latin typeface="+mn-lt"/>
              </a:rPr>
              <a:t>Year 2 – General Practice Experience</a:t>
            </a:r>
          </a:p>
          <a:p>
            <a:pPr>
              <a:spcBef>
                <a:spcPct val="20000"/>
              </a:spcBef>
              <a:defRPr/>
            </a:pPr>
            <a:r>
              <a:rPr lang="en-GB" sz="3200" dirty="0">
                <a:latin typeface="+mn-lt"/>
              </a:rPr>
              <a:t>Tutor group work - reflecting on learning events and tutor feedback </a:t>
            </a:r>
          </a:p>
        </p:txBody>
      </p:sp>
      <p:sp>
        <p:nvSpPr>
          <p:cNvPr id="15368" name="Date Placeholder 3">
            <a:extLst>
              <a:ext uri="{FF2B5EF4-FFF2-40B4-BE49-F238E27FC236}">
                <a16:creationId xmlns:a16="http://schemas.microsoft.com/office/drawing/2014/main" id="{E56170A6-9F92-6327-6046-C0D097F0A2FB}"/>
              </a:ext>
            </a:extLst>
          </p:cNvPr>
          <p:cNvSpPr>
            <a:spLocks noGrp="1"/>
          </p:cNvSpPr>
          <p:nvPr>
            <p:ph type="dt" sz="half" idx="10"/>
          </p:nvPr>
        </p:nvSpPr>
        <p:spPr>
          <a:xfrm>
            <a:off x="250825" y="6245225"/>
            <a:ext cx="3025775" cy="476250"/>
          </a:xfrm>
        </p:spPr>
        <p:txBody>
          <a:bodyPr/>
          <a:lstStyle/>
          <a:p>
            <a:pPr>
              <a:spcAft>
                <a:spcPts val="600"/>
              </a:spcAft>
              <a:defRPr/>
            </a:pPr>
            <a:r>
              <a:rPr lang="en-US" altLang="en-US"/>
              <a:t>Introduction to Family Medicine</a:t>
            </a:r>
          </a:p>
        </p:txBody>
      </p:sp>
    </p:spTree>
    <p:extLst>
      <p:ext uri="{BB962C8B-B14F-4D97-AF65-F5344CB8AC3E}">
        <p14:creationId xmlns:p14="http://schemas.microsoft.com/office/powerpoint/2010/main" val="314311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Year 2 – General Practice Experience 24/25</a:t>
            </a:r>
          </a:p>
        </p:txBody>
      </p:sp>
      <p:sp>
        <p:nvSpPr>
          <p:cNvPr id="3" name="Date Placeholder 2"/>
          <p:cNvSpPr>
            <a:spLocks noGrp="1"/>
          </p:cNvSpPr>
          <p:nvPr>
            <p:ph type="dt" sz="half" idx="10"/>
          </p:nvPr>
        </p:nvSpPr>
        <p:spPr/>
        <p:txBody>
          <a:bodyPr/>
          <a:lstStyle/>
          <a:p>
            <a:pPr>
              <a:defRPr/>
            </a:pPr>
            <a:r>
              <a:rPr lang="en-US" altLang="en-US"/>
              <a:t>Introduction to Family Medicine</a:t>
            </a:r>
          </a:p>
        </p:txBody>
      </p:sp>
      <p:sp>
        <p:nvSpPr>
          <p:cNvPr id="4" name="TextBox 3"/>
          <p:cNvSpPr txBox="1"/>
          <p:nvPr/>
        </p:nvSpPr>
        <p:spPr>
          <a:xfrm>
            <a:off x="250825" y="1314450"/>
            <a:ext cx="7280910" cy="3970318"/>
          </a:xfrm>
          <a:prstGeom prst="rect">
            <a:avLst/>
          </a:prstGeom>
          <a:noFill/>
        </p:spPr>
        <p:txBody>
          <a:bodyPr wrap="square" rtlCol="0">
            <a:spAutoFit/>
          </a:bodyPr>
          <a:lstStyle/>
          <a:p>
            <a:pPr marL="457200" indent="-457200">
              <a:buFont typeface="Arial" panose="020B0604020202020204" pitchFamily="34" charset="0"/>
              <a:buChar char="•"/>
            </a:pPr>
            <a:r>
              <a:rPr lang="en-GB" sz="3200" dirty="0"/>
              <a:t>Main emphasis is patient contact</a:t>
            </a:r>
          </a:p>
          <a:p>
            <a:endParaRPr lang="en-GB" sz="3200" dirty="0"/>
          </a:p>
          <a:p>
            <a:r>
              <a:rPr lang="en-US" sz="3200" b="0" i="1" u="none" strike="noStrike" dirty="0">
                <a:effectLst/>
                <a:latin typeface="Calibri" panose="020F0502020204030204" pitchFamily="34" charset="0"/>
              </a:rPr>
              <a:t>The students just love meeting patients face-to-face. The patients love meeting them too. it's great to hear the students reflecting on their experiences. </a:t>
            </a:r>
            <a:endParaRPr lang="en-GB" sz="3200" b="0" i="1" u="none" strike="noStrike" dirty="0">
              <a:effectLst/>
              <a:latin typeface="Calibri" panose="020F0502020204030204" pitchFamily="34" charset="0"/>
            </a:endParaRPr>
          </a:p>
          <a:p>
            <a:pPr lvl="0"/>
            <a:endParaRPr lang="en-GB" sz="2400" dirty="0"/>
          </a:p>
          <a:p>
            <a:endParaRPr lang="en-GB" dirty="0"/>
          </a:p>
          <a:p>
            <a:endParaRPr lang="en-GB" dirty="0"/>
          </a:p>
        </p:txBody>
      </p:sp>
    </p:spTree>
    <p:extLst>
      <p:ext uri="{BB962C8B-B14F-4D97-AF65-F5344CB8AC3E}">
        <p14:creationId xmlns:p14="http://schemas.microsoft.com/office/powerpoint/2010/main" val="12385041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9AB90-4ABF-4AA0-7989-2EF25AE18206}"/>
              </a:ext>
            </a:extLst>
          </p:cNvPr>
          <p:cNvSpPr>
            <a:spLocks noGrp="1"/>
          </p:cNvSpPr>
          <p:nvPr>
            <p:ph type="title"/>
          </p:nvPr>
        </p:nvSpPr>
        <p:spPr/>
        <p:txBody>
          <a:bodyPr/>
          <a:lstStyle/>
          <a:p>
            <a:r>
              <a:rPr lang="en-GB" dirty="0"/>
              <a:t>Year 2 – General Practice Experience 24/25</a:t>
            </a:r>
            <a:endParaRPr lang="en-US" dirty="0"/>
          </a:p>
        </p:txBody>
      </p:sp>
      <p:sp>
        <p:nvSpPr>
          <p:cNvPr id="3" name="Content Placeholder 2">
            <a:extLst>
              <a:ext uri="{FF2B5EF4-FFF2-40B4-BE49-F238E27FC236}">
                <a16:creationId xmlns:a16="http://schemas.microsoft.com/office/drawing/2014/main" id="{8123E47A-E059-3E89-055C-FB708E439E1C}"/>
              </a:ext>
            </a:extLst>
          </p:cNvPr>
          <p:cNvSpPr>
            <a:spLocks noGrp="1"/>
          </p:cNvSpPr>
          <p:nvPr>
            <p:ph idx="1"/>
          </p:nvPr>
        </p:nvSpPr>
        <p:spPr>
          <a:xfrm>
            <a:off x="239713" y="1597025"/>
            <a:ext cx="8435975" cy="5000625"/>
          </a:xfrm>
        </p:spPr>
        <p:txBody>
          <a:bodyPr/>
          <a:lstStyle/>
          <a:p>
            <a:pPr marL="285750" indent="-285750">
              <a:buFont typeface="Arial" panose="020B0604020202020204" pitchFamily="34" charset="0"/>
              <a:buChar char="•"/>
            </a:pPr>
            <a:r>
              <a:rPr lang="en-GB" sz="3200" dirty="0"/>
              <a:t>Session 1 – Introduction</a:t>
            </a:r>
          </a:p>
          <a:p>
            <a:pPr marL="285750" indent="-285750">
              <a:buFont typeface="Arial" panose="020B0604020202020204" pitchFamily="34" charset="0"/>
              <a:buChar char="•"/>
            </a:pPr>
            <a:r>
              <a:rPr lang="en-GB" sz="3200" dirty="0"/>
              <a:t>Session 2-4 - Practice-based activities </a:t>
            </a:r>
          </a:p>
          <a:p>
            <a:pPr marL="285750" indent="-285750">
              <a:buFont typeface="Arial" panose="020B0604020202020204" pitchFamily="34" charset="0"/>
              <a:buChar char="•"/>
            </a:pPr>
            <a:r>
              <a:rPr lang="en-GB" sz="3200" dirty="0"/>
              <a:t>Session 5 – Assessment</a:t>
            </a:r>
          </a:p>
          <a:p>
            <a:pPr marL="0" indent="0">
              <a:buNone/>
            </a:pPr>
            <a:endParaRPr lang="en-GB" dirty="0"/>
          </a:p>
          <a:p>
            <a:pPr marL="0" indent="0">
              <a:buNone/>
            </a:pPr>
            <a:r>
              <a:rPr lang="en-GB" sz="3200" i="1" dirty="0"/>
              <a:t>Talk to me if issues </a:t>
            </a:r>
            <a:endParaRPr lang="en-GB" sz="3200" b="1" i="1" dirty="0"/>
          </a:p>
        </p:txBody>
      </p:sp>
      <p:sp>
        <p:nvSpPr>
          <p:cNvPr id="4" name="Date Placeholder 3">
            <a:extLst>
              <a:ext uri="{FF2B5EF4-FFF2-40B4-BE49-F238E27FC236}">
                <a16:creationId xmlns:a16="http://schemas.microsoft.com/office/drawing/2014/main" id="{1AFE8DEC-8FB8-3B80-7949-D4F2DF16067A}"/>
              </a:ext>
            </a:extLst>
          </p:cNvPr>
          <p:cNvSpPr>
            <a:spLocks noGrp="1"/>
          </p:cNvSpPr>
          <p:nvPr>
            <p:ph type="dt" sz="half" idx="10"/>
          </p:nvPr>
        </p:nvSpPr>
        <p:spPr/>
        <p:txBody>
          <a:bodyPr/>
          <a:lstStyle/>
          <a:p>
            <a:pPr>
              <a:defRPr/>
            </a:pPr>
            <a:r>
              <a:rPr lang="en-US" altLang="en-US"/>
              <a:t>Introduction to Family Medicine</a:t>
            </a:r>
          </a:p>
        </p:txBody>
      </p:sp>
    </p:spTree>
    <p:extLst>
      <p:ext uri="{BB962C8B-B14F-4D97-AF65-F5344CB8AC3E}">
        <p14:creationId xmlns:p14="http://schemas.microsoft.com/office/powerpoint/2010/main" val="40461443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Year 2 – General Practice Experience Tutorial 1</a:t>
            </a:r>
            <a:endParaRPr lang="en-GB" dirty="0"/>
          </a:p>
        </p:txBody>
      </p:sp>
      <p:sp>
        <p:nvSpPr>
          <p:cNvPr id="3" name="Date Placeholder 2"/>
          <p:cNvSpPr>
            <a:spLocks noGrp="1"/>
          </p:cNvSpPr>
          <p:nvPr>
            <p:ph type="dt" sz="half" idx="10"/>
          </p:nvPr>
        </p:nvSpPr>
        <p:spPr/>
        <p:txBody>
          <a:bodyPr/>
          <a:lstStyle/>
          <a:p>
            <a:pPr>
              <a:defRPr/>
            </a:pPr>
            <a:r>
              <a:rPr lang="en-US" altLang="en-US"/>
              <a:t>Introduction to Family Medicine</a:t>
            </a:r>
          </a:p>
        </p:txBody>
      </p:sp>
      <p:sp>
        <p:nvSpPr>
          <p:cNvPr id="4" name="Rectangle 3"/>
          <p:cNvSpPr/>
          <p:nvPr/>
        </p:nvSpPr>
        <p:spPr>
          <a:xfrm>
            <a:off x="370884" y="1576553"/>
            <a:ext cx="7760970" cy="2554545"/>
          </a:xfrm>
          <a:prstGeom prst="rect">
            <a:avLst/>
          </a:prstGeom>
        </p:spPr>
        <p:txBody>
          <a:bodyPr wrap="square">
            <a:spAutoFit/>
          </a:bodyPr>
          <a:lstStyle/>
          <a:p>
            <a:pPr marL="342900" indent="-342900">
              <a:buFont typeface="Arial" panose="020B0604020202020204" pitchFamily="34" charset="0"/>
              <a:buChar char="•"/>
            </a:pPr>
            <a:r>
              <a:rPr lang="en-GB" sz="3200" dirty="0"/>
              <a:t>“The Essence of General Practice” presentation </a:t>
            </a:r>
          </a:p>
          <a:p>
            <a:pPr marL="342900" indent="-342900">
              <a:buFont typeface="Arial" panose="020B0604020202020204" pitchFamily="34" charset="0"/>
              <a:buChar char="•"/>
            </a:pPr>
            <a:r>
              <a:rPr lang="en-GB" sz="3200" dirty="0"/>
              <a:t>The “work of a patient”; developing a person-centred mindset by involving a patient at this point  </a:t>
            </a:r>
          </a:p>
        </p:txBody>
      </p:sp>
    </p:spTree>
    <p:extLst>
      <p:ext uri="{BB962C8B-B14F-4D97-AF65-F5344CB8AC3E}">
        <p14:creationId xmlns:p14="http://schemas.microsoft.com/office/powerpoint/2010/main" val="31713181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Year 2 – General Practice Experience Tutorial 2-4 </a:t>
            </a:r>
          </a:p>
        </p:txBody>
      </p:sp>
      <p:sp>
        <p:nvSpPr>
          <p:cNvPr id="3" name="Date Placeholder 2"/>
          <p:cNvSpPr>
            <a:spLocks noGrp="1"/>
          </p:cNvSpPr>
          <p:nvPr>
            <p:ph type="dt" sz="half" idx="10"/>
          </p:nvPr>
        </p:nvSpPr>
        <p:spPr/>
        <p:txBody>
          <a:bodyPr/>
          <a:lstStyle/>
          <a:p>
            <a:pPr>
              <a:defRPr/>
            </a:pPr>
            <a:r>
              <a:rPr lang="en-US" altLang="en-US"/>
              <a:t>Introduction to Family Medicine</a:t>
            </a:r>
          </a:p>
        </p:txBody>
      </p:sp>
      <p:sp>
        <p:nvSpPr>
          <p:cNvPr id="4" name="TextBox 3"/>
          <p:cNvSpPr txBox="1"/>
          <p:nvPr/>
        </p:nvSpPr>
        <p:spPr>
          <a:xfrm>
            <a:off x="899592" y="1628800"/>
            <a:ext cx="6552728" cy="461665"/>
          </a:xfrm>
          <a:prstGeom prst="rect">
            <a:avLst/>
          </a:prstGeom>
          <a:noFill/>
        </p:spPr>
        <p:txBody>
          <a:bodyPr wrap="square" rtlCol="0">
            <a:spAutoFit/>
          </a:bodyPr>
          <a:lstStyle/>
          <a:p>
            <a:r>
              <a:rPr lang="en-GB" sz="2400" dirty="0"/>
              <a:t> </a:t>
            </a:r>
          </a:p>
        </p:txBody>
      </p:sp>
      <p:sp>
        <p:nvSpPr>
          <p:cNvPr id="5" name="TextBox 4">
            <a:extLst>
              <a:ext uri="{FF2B5EF4-FFF2-40B4-BE49-F238E27FC236}">
                <a16:creationId xmlns:a16="http://schemas.microsoft.com/office/drawing/2014/main" id="{B8C85EA0-9A05-4D67-9FB6-F54279EB103B}"/>
              </a:ext>
            </a:extLst>
          </p:cNvPr>
          <p:cNvSpPr txBox="1"/>
          <p:nvPr/>
        </p:nvSpPr>
        <p:spPr>
          <a:xfrm>
            <a:off x="468311" y="1219200"/>
            <a:ext cx="8959467" cy="6986528"/>
          </a:xfrm>
          <a:prstGeom prst="rect">
            <a:avLst/>
          </a:prstGeom>
          <a:noFill/>
        </p:spPr>
        <p:txBody>
          <a:bodyPr wrap="square" rtlCol="0">
            <a:spAutoFit/>
          </a:bodyPr>
          <a:lstStyle/>
          <a:p>
            <a:pPr marL="457200" indent="-457200">
              <a:buFont typeface="Arial" panose="020B0604020202020204" pitchFamily="34" charset="0"/>
              <a:buChar char="•"/>
            </a:pPr>
            <a:r>
              <a:rPr lang="en-GB" sz="3200" dirty="0"/>
              <a:t>Focus is on time with patients</a:t>
            </a:r>
          </a:p>
          <a:p>
            <a:r>
              <a:rPr lang="en-GB" sz="3200" dirty="0"/>
              <a:t>Suggestions for activities when other students are consulting </a:t>
            </a:r>
          </a:p>
          <a:p>
            <a:pPr marL="514350" lvl="0" indent="-514350">
              <a:buFont typeface="Arial" panose="020B0604020202020204" pitchFamily="34" charset="0"/>
              <a:buChar char="•"/>
            </a:pPr>
            <a:r>
              <a:rPr lang="en-GB" sz="3200" dirty="0">
                <a:effectLst/>
                <a:latin typeface="+mn-lt"/>
                <a:ea typeface="Times New Roman" panose="02020603050405020304" pitchFamily="18" charset="0"/>
                <a:cs typeface="Calibri" panose="020F0502020204030204" pitchFamily="34" charset="0"/>
              </a:rPr>
              <a:t>Observing MDT, either clinical e.g. Practice Nurse, TR nurse, </a:t>
            </a:r>
            <a:r>
              <a:rPr lang="en-GB" sz="3200" dirty="0">
                <a:latin typeface="+mn-lt"/>
                <a:ea typeface="Times New Roman" panose="02020603050405020304" pitchFamily="18" charset="0"/>
                <a:cs typeface="Calibri" panose="020F0502020204030204" pitchFamily="34" charset="0"/>
              </a:rPr>
              <a:t>Pharmacist or </a:t>
            </a:r>
            <a:r>
              <a:rPr lang="en-GB" sz="3200" dirty="0">
                <a:effectLst/>
                <a:latin typeface="+mn-lt"/>
                <a:ea typeface="Times New Roman" panose="02020603050405020304" pitchFamily="18" charset="0"/>
                <a:cs typeface="Calibri" panose="020F0502020204030204" pitchFamily="34" charset="0"/>
              </a:rPr>
              <a:t>managerial/admin staff </a:t>
            </a:r>
            <a:endParaRPr lang="en-GB" sz="3200" dirty="0">
              <a:latin typeface="+mn-lt"/>
              <a:ea typeface="Times New Roman" panose="02020603050405020304" pitchFamily="18" charset="0"/>
              <a:cs typeface="Calibri" panose="020F0502020204030204" pitchFamily="34" charset="0"/>
            </a:endParaRPr>
          </a:p>
          <a:p>
            <a:pPr marL="514350" lvl="0" indent="-514350">
              <a:buFont typeface="Arial" panose="020B0604020202020204" pitchFamily="34" charset="0"/>
              <a:buChar char="•"/>
            </a:pPr>
            <a:r>
              <a:rPr lang="en-GB" sz="3200" dirty="0">
                <a:latin typeface="+mn-lt"/>
                <a:ea typeface="Times New Roman" panose="02020603050405020304" pitchFamily="18" charset="0"/>
                <a:cs typeface="Calibri" panose="020F0502020204030204" pitchFamily="34" charset="0"/>
              </a:rPr>
              <a:t>O</a:t>
            </a:r>
            <a:r>
              <a:rPr lang="en-GB" sz="3200" dirty="0">
                <a:effectLst/>
                <a:latin typeface="+mn-lt"/>
                <a:ea typeface="Times New Roman" panose="02020603050405020304" pitchFamily="18" charset="0"/>
                <a:cs typeface="Calibri" panose="020F0502020204030204" pitchFamily="34" charset="0"/>
              </a:rPr>
              <a:t>bserving the overall functioning of a practice e.g. in the Waiting Room </a:t>
            </a:r>
            <a:endParaRPr lang="en-GB" sz="3200" dirty="0">
              <a:effectLst/>
              <a:latin typeface="+mn-lt"/>
              <a:ea typeface="Times New Roman" panose="02020603050405020304" pitchFamily="18" charset="0"/>
              <a:cs typeface="Times New Roman" panose="02020603050405020304" pitchFamily="18" charset="0"/>
            </a:endParaRPr>
          </a:p>
          <a:p>
            <a:pPr marL="514350" lvl="0" indent="-514350">
              <a:buFont typeface="Arial" panose="020B0604020202020204" pitchFamily="34" charset="0"/>
              <a:buChar char="•"/>
            </a:pPr>
            <a:r>
              <a:rPr lang="en-GB" sz="3200" dirty="0">
                <a:effectLst/>
                <a:latin typeface="+mn-lt"/>
                <a:ea typeface="Times New Roman" panose="02020603050405020304" pitchFamily="18" charset="0"/>
                <a:cs typeface="Calibri" panose="020F0502020204030204" pitchFamily="34" charset="0"/>
              </a:rPr>
              <a:t>Visit Family Attachment patients/families </a:t>
            </a:r>
          </a:p>
          <a:p>
            <a:pPr lvl="0"/>
            <a:r>
              <a:rPr lang="en-GB" sz="3200" dirty="0">
                <a:effectLst/>
                <a:latin typeface="+mn-lt"/>
                <a:ea typeface="Times New Roman" panose="02020603050405020304" pitchFamily="18" charset="0"/>
                <a:cs typeface="Calibri" panose="020F0502020204030204" pitchFamily="34" charset="0"/>
              </a:rPr>
              <a:t>(if attached to the same practice) </a:t>
            </a:r>
          </a:p>
          <a:p>
            <a:pPr marL="514350" lvl="0" indent="-514350">
              <a:buFont typeface="Arial" panose="020B0604020202020204" pitchFamily="34" charset="0"/>
              <a:buChar char="•"/>
            </a:pPr>
            <a:r>
              <a:rPr lang="en-GB" sz="3200" dirty="0">
                <a:latin typeface="+mn-lt"/>
                <a:ea typeface="Times New Roman" panose="02020603050405020304" pitchFamily="18" charset="0"/>
                <a:cs typeface="Calibri" panose="020F0502020204030204" pitchFamily="34" charset="0"/>
              </a:rPr>
              <a:t>?other visits ??Nursing homes </a:t>
            </a:r>
            <a:r>
              <a:rPr lang="en-GB" sz="3200" dirty="0">
                <a:effectLst/>
                <a:latin typeface="+mn-lt"/>
                <a:ea typeface="Times New Roman" panose="02020603050405020304" pitchFamily="18" charset="0"/>
                <a:cs typeface="Calibri" panose="020F0502020204030204" pitchFamily="34" charset="0"/>
              </a:rPr>
              <a:t>    </a:t>
            </a:r>
            <a:endParaRPr lang="en-GB" sz="3200" dirty="0">
              <a:effectLst/>
              <a:latin typeface="+mn-lt"/>
              <a:ea typeface="Times New Roman" panose="02020603050405020304" pitchFamily="18" charset="0"/>
              <a:cs typeface="Times New Roman" panose="02020603050405020304" pitchFamily="18" charset="0"/>
            </a:endParaRPr>
          </a:p>
          <a:p>
            <a:endParaRPr lang="en-GB" sz="3200" dirty="0"/>
          </a:p>
          <a:p>
            <a:endParaRPr lang="en-GB" sz="3200" dirty="0"/>
          </a:p>
          <a:p>
            <a:endParaRPr lang="en-GB" sz="3200" dirty="0"/>
          </a:p>
        </p:txBody>
      </p:sp>
    </p:spTree>
    <p:extLst>
      <p:ext uri="{BB962C8B-B14F-4D97-AF65-F5344CB8AC3E}">
        <p14:creationId xmlns:p14="http://schemas.microsoft.com/office/powerpoint/2010/main" val="27088395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8538" y="260350"/>
            <a:ext cx="6407150" cy="711200"/>
          </a:xfrm>
        </p:spPr>
        <p:txBody>
          <a:bodyPr vert="horz" wrap="square" lIns="91440" tIns="45720" rIns="91440" bIns="45720" numCol="1" anchor="ctr" anchorCtr="0" compatLnSpc="1">
            <a:prstTxWarp prst="textNoShape">
              <a:avLst/>
            </a:prstTxWarp>
            <a:normAutofit/>
          </a:bodyPr>
          <a:lstStyle/>
          <a:p>
            <a:r>
              <a:rPr lang="en-GB" dirty="0"/>
              <a:t>Patient consultations</a:t>
            </a:r>
          </a:p>
        </p:txBody>
      </p:sp>
      <p:sp>
        <p:nvSpPr>
          <p:cNvPr id="4" name="TextBox 3"/>
          <p:cNvSpPr txBox="1"/>
          <p:nvPr/>
        </p:nvSpPr>
        <p:spPr bwMode="auto">
          <a:xfrm>
            <a:off x="250825" y="1125538"/>
            <a:ext cx="8435975" cy="5000625"/>
          </a:xfrm>
          <a:prstGeom prst="rect">
            <a:avLst/>
          </a:prstGeom>
          <a:noFill/>
          <a:ln>
            <a:noFill/>
          </a:ln>
          <a:effectLst/>
        </p:spPr>
        <p:txBody>
          <a:bodyPr vert="horz" wrap="square" lIns="91440" tIns="45720" rIns="91440" bIns="45720" numCol="1" rtlCol="0" anchor="t" anchorCtr="0" compatLnSpc="1">
            <a:prstTxWarp prst="textNoShape">
              <a:avLst/>
            </a:prstTxWarp>
            <a:normAutofit/>
          </a:bodyPr>
          <a:lstStyle/>
          <a:p>
            <a:pPr marL="285750" indent="-285750">
              <a:spcBef>
                <a:spcPct val="20000"/>
              </a:spcBef>
              <a:buFont typeface="Arial" panose="020B0604020202020204" pitchFamily="34" charset="0"/>
              <a:buChar char="•"/>
            </a:pPr>
            <a:r>
              <a:rPr lang="en-GB" sz="3200" dirty="0">
                <a:latin typeface="+mn-lt"/>
              </a:rPr>
              <a:t>Within Tutorials 2-4 </a:t>
            </a:r>
          </a:p>
          <a:p>
            <a:pPr marL="285750" indent="-285750">
              <a:spcBef>
                <a:spcPct val="20000"/>
              </a:spcBef>
              <a:buFont typeface="Arial" panose="020B0604020202020204" pitchFamily="34" charset="0"/>
              <a:buChar char="•"/>
            </a:pPr>
            <a:r>
              <a:rPr lang="en-GB" sz="3200" dirty="0">
                <a:latin typeface="+mn-lt"/>
              </a:rPr>
              <a:t>Pairs/trios consult with patient </a:t>
            </a:r>
          </a:p>
          <a:p>
            <a:pPr marL="285750" indent="-285750">
              <a:spcBef>
                <a:spcPct val="20000"/>
              </a:spcBef>
              <a:buFont typeface="Arial" panose="020B0604020202020204" pitchFamily="34" charset="0"/>
              <a:buChar char="•"/>
            </a:pPr>
            <a:r>
              <a:rPr lang="en-GB" sz="3200" dirty="0">
                <a:latin typeface="+mn-lt"/>
              </a:rPr>
              <a:t>Either from morning triage list or ‘expert patients’ </a:t>
            </a:r>
          </a:p>
        </p:txBody>
      </p:sp>
      <p:sp>
        <p:nvSpPr>
          <p:cNvPr id="3" name="Date Placeholder 2"/>
          <p:cNvSpPr>
            <a:spLocks noGrp="1"/>
          </p:cNvSpPr>
          <p:nvPr>
            <p:ph type="dt" sz="half" idx="10"/>
          </p:nvPr>
        </p:nvSpPr>
        <p:spPr>
          <a:xfrm>
            <a:off x="250825" y="6245225"/>
            <a:ext cx="3025775" cy="476250"/>
          </a:xfrm>
        </p:spPr>
        <p:txBody>
          <a:bodyPr vert="horz" wrap="square" lIns="91440" tIns="45720" rIns="91440" bIns="45720" numCol="1" anchor="t" anchorCtr="0" compatLnSpc="1">
            <a:prstTxWarp prst="textNoShape">
              <a:avLst/>
            </a:prstTxWarp>
            <a:normAutofit/>
          </a:bodyPr>
          <a:lstStyle/>
          <a:p>
            <a:pPr>
              <a:spcAft>
                <a:spcPts val="600"/>
              </a:spcAft>
              <a:defRPr/>
            </a:pPr>
            <a:r>
              <a:rPr lang="en-US" altLang="en-US" b="1" kern="1200">
                <a:latin typeface="Arial" charset="0"/>
                <a:ea typeface="+mn-ea"/>
                <a:cs typeface="+mn-cs"/>
              </a:rPr>
              <a:t>Introduction to Family Medicine</a:t>
            </a:r>
          </a:p>
        </p:txBody>
      </p:sp>
    </p:spTree>
    <p:extLst>
      <p:ext uri="{BB962C8B-B14F-4D97-AF65-F5344CB8AC3E}">
        <p14:creationId xmlns:p14="http://schemas.microsoft.com/office/powerpoint/2010/main" val="13660113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8538" y="260350"/>
            <a:ext cx="6407150" cy="711200"/>
          </a:xfrm>
        </p:spPr>
        <p:txBody>
          <a:bodyPr vert="horz" wrap="square" lIns="91440" tIns="45720" rIns="91440" bIns="45720" numCol="1" anchor="ctr" anchorCtr="0" compatLnSpc="1">
            <a:prstTxWarp prst="textNoShape">
              <a:avLst/>
            </a:prstTxWarp>
            <a:noAutofit/>
          </a:bodyPr>
          <a:lstStyle/>
          <a:p>
            <a:pPr>
              <a:lnSpc>
                <a:spcPct val="90000"/>
              </a:lnSpc>
            </a:pPr>
            <a:r>
              <a:rPr lang="en-GB" dirty="0"/>
              <a:t>Year 2 – General Practice Experience Tutorial 5 </a:t>
            </a:r>
          </a:p>
        </p:txBody>
      </p:sp>
      <p:sp>
        <p:nvSpPr>
          <p:cNvPr id="4" name="TextBox 3"/>
          <p:cNvSpPr txBox="1"/>
          <p:nvPr/>
        </p:nvSpPr>
        <p:spPr bwMode="auto">
          <a:xfrm>
            <a:off x="250825" y="1125538"/>
            <a:ext cx="8435975" cy="5000625"/>
          </a:xfrm>
          <a:prstGeom prst="rect">
            <a:avLst/>
          </a:prstGeom>
          <a:noFill/>
          <a:ln>
            <a:noFill/>
          </a:ln>
          <a:effectLst/>
        </p:spPr>
        <p:txBody>
          <a:bodyPr vert="horz" wrap="square" lIns="91440" tIns="45720" rIns="91440" bIns="45720" numCol="1" rtlCol="0" anchor="t" anchorCtr="0" compatLnSpc="1">
            <a:prstTxWarp prst="textNoShape">
              <a:avLst/>
            </a:prstTxWarp>
            <a:normAutofit/>
          </a:bodyPr>
          <a:lstStyle/>
          <a:p>
            <a:pPr marL="457200" indent="-457200">
              <a:spcBef>
                <a:spcPct val="20000"/>
              </a:spcBef>
              <a:buFont typeface="Arial" panose="020B0604020202020204" pitchFamily="34" charset="0"/>
              <a:buChar char="•"/>
            </a:pPr>
            <a:r>
              <a:rPr lang="en-GB" sz="3200" dirty="0">
                <a:latin typeface="+mn-lt"/>
              </a:rPr>
              <a:t>Presentation </a:t>
            </a:r>
          </a:p>
          <a:p>
            <a:pPr>
              <a:spcBef>
                <a:spcPct val="20000"/>
              </a:spcBef>
            </a:pPr>
            <a:r>
              <a:rPr lang="en-GB" sz="3200" b="1" dirty="0">
                <a:latin typeface="+mn-lt"/>
              </a:rPr>
              <a:t>“Using your experience in General Practice (both with patients and staff), how has General Practice evolved in recent times to provide person-centred care, population centred care and efficient delivery of care in community settings?”</a:t>
            </a:r>
          </a:p>
          <a:p>
            <a:pPr>
              <a:spcBef>
                <a:spcPct val="20000"/>
              </a:spcBef>
            </a:pPr>
            <a:endParaRPr lang="en-GB" sz="3200" dirty="0">
              <a:latin typeface="+mn-lt"/>
            </a:endParaRPr>
          </a:p>
        </p:txBody>
      </p:sp>
      <p:sp>
        <p:nvSpPr>
          <p:cNvPr id="3" name="Date Placeholder 2"/>
          <p:cNvSpPr>
            <a:spLocks noGrp="1"/>
          </p:cNvSpPr>
          <p:nvPr>
            <p:ph type="dt" sz="half" idx="10"/>
          </p:nvPr>
        </p:nvSpPr>
        <p:spPr>
          <a:xfrm>
            <a:off x="250825" y="6245225"/>
            <a:ext cx="3025775" cy="476250"/>
          </a:xfrm>
        </p:spPr>
        <p:txBody>
          <a:bodyPr vert="horz" wrap="square" lIns="91440" tIns="45720" rIns="91440" bIns="45720" numCol="1" anchor="t" anchorCtr="0" compatLnSpc="1">
            <a:prstTxWarp prst="textNoShape">
              <a:avLst/>
            </a:prstTxWarp>
            <a:normAutofit/>
          </a:bodyPr>
          <a:lstStyle/>
          <a:p>
            <a:pPr>
              <a:spcAft>
                <a:spcPts val="600"/>
              </a:spcAft>
              <a:defRPr/>
            </a:pPr>
            <a:r>
              <a:rPr lang="en-US" altLang="en-US" b="1" kern="1200">
                <a:latin typeface="Arial" charset="0"/>
                <a:ea typeface="+mn-ea"/>
                <a:cs typeface="+mn-cs"/>
              </a:rPr>
              <a:t>Introduction to Family Medicine</a:t>
            </a:r>
          </a:p>
        </p:txBody>
      </p:sp>
    </p:spTree>
    <p:extLst>
      <p:ext uri="{BB962C8B-B14F-4D97-AF65-F5344CB8AC3E}">
        <p14:creationId xmlns:p14="http://schemas.microsoft.com/office/powerpoint/2010/main" val="11381854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Student Assessment Sheet (Session 5) </a:t>
            </a:r>
          </a:p>
        </p:txBody>
      </p:sp>
      <p:sp>
        <p:nvSpPr>
          <p:cNvPr id="3" name="Date Placeholder 2"/>
          <p:cNvSpPr>
            <a:spLocks noGrp="1"/>
          </p:cNvSpPr>
          <p:nvPr>
            <p:ph type="dt" sz="half" idx="10"/>
          </p:nvPr>
        </p:nvSpPr>
        <p:spPr/>
        <p:txBody>
          <a:bodyPr/>
          <a:lstStyle/>
          <a:p>
            <a:pPr>
              <a:defRPr/>
            </a:pPr>
            <a:r>
              <a:rPr lang="en-US" altLang="en-US"/>
              <a:t>Introduction to Family Medicine</a:t>
            </a:r>
          </a:p>
        </p:txBody>
      </p:sp>
      <p:sp>
        <p:nvSpPr>
          <p:cNvPr id="13" name="TextBox 12"/>
          <p:cNvSpPr txBox="1"/>
          <p:nvPr/>
        </p:nvSpPr>
        <p:spPr>
          <a:xfrm>
            <a:off x="755576" y="1556792"/>
            <a:ext cx="6264696" cy="4176464"/>
          </a:xfrm>
          <a:prstGeom prst="rect">
            <a:avLst/>
          </a:prstGeom>
          <a:noFill/>
        </p:spPr>
        <p:txBody>
          <a:bodyPr wrap="square" rtlCol="0">
            <a:spAutoFit/>
          </a:bodyPr>
          <a:lstStyle/>
          <a:p>
            <a:endParaRPr lang="en-GB"/>
          </a:p>
        </p:txBody>
      </p:sp>
      <p:pic>
        <p:nvPicPr>
          <p:cNvPr id="6" name="Picture 5"/>
          <p:cNvPicPr/>
          <p:nvPr/>
        </p:nvPicPr>
        <p:blipFill>
          <a:blip r:embed="rId3"/>
          <a:stretch>
            <a:fillRect/>
          </a:stretch>
        </p:blipFill>
        <p:spPr>
          <a:xfrm>
            <a:off x="2152650" y="1340485"/>
            <a:ext cx="3630930" cy="2991485"/>
          </a:xfrm>
          <a:prstGeom prst="rect">
            <a:avLst/>
          </a:prstGeom>
        </p:spPr>
      </p:pic>
      <p:pic>
        <p:nvPicPr>
          <p:cNvPr id="7" name="Picture 6"/>
          <p:cNvPicPr/>
          <p:nvPr/>
        </p:nvPicPr>
        <p:blipFill>
          <a:blip r:embed="rId4"/>
          <a:stretch>
            <a:fillRect/>
          </a:stretch>
        </p:blipFill>
        <p:spPr>
          <a:xfrm>
            <a:off x="2181679" y="4349750"/>
            <a:ext cx="3412490" cy="2133600"/>
          </a:xfrm>
          <a:prstGeom prst="rect">
            <a:avLst/>
          </a:prstGeom>
        </p:spPr>
      </p:pic>
    </p:spTree>
    <p:extLst>
      <p:ext uri="{BB962C8B-B14F-4D97-AF65-F5344CB8AC3E}">
        <p14:creationId xmlns:p14="http://schemas.microsoft.com/office/powerpoint/2010/main" val="20918109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8538" y="260350"/>
            <a:ext cx="6407150" cy="711200"/>
          </a:xfrm>
        </p:spPr>
        <p:txBody>
          <a:bodyPr vert="horz" wrap="square" lIns="91440" tIns="45720" rIns="91440" bIns="45720" numCol="1" anchor="ctr" anchorCtr="0" compatLnSpc="1">
            <a:prstTxWarp prst="textNoShape">
              <a:avLst/>
            </a:prstTxWarp>
            <a:normAutofit/>
          </a:bodyPr>
          <a:lstStyle/>
          <a:p>
            <a:r>
              <a:rPr lang="en-GB" dirty="0"/>
              <a:t>Summary of what’s new Y2 </a:t>
            </a:r>
          </a:p>
        </p:txBody>
      </p:sp>
      <p:sp>
        <p:nvSpPr>
          <p:cNvPr id="5" name="TextBox 4"/>
          <p:cNvSpPr txBox="1"/>
          <p:nvPr/>
        </p:nvSpPr>
        <p:spPr bwMode="auto">
          <a:xfrm>
            <a:off x="250825" y="1125538"/>
            <a:ext cx="8435975" cy="5000625"/>
          </a:xfrm>
          <a:prstGeom prst="rect">
            <a:avLst/>
          </a:prstGeom>
          <a:noFill/>
          <a:ln>
            <a:noFill/>
          </a:ln>
          <a:effectLst/>
        </p:spPr>
        <p:txBody>
          <a:bodyPr vert="horz" wrap="square" lIns="91440" tIns="45720" rIns="91440" bIns="45720" numCol="1" rtlCol="0" anchor="t" anchorCtr="0" compatLnSpc="1">
            <a:prstTxWarp prst="textNoShape">
              <a:avLst/>
            </a:prstTxWarp>
            <a:normAutofit/>
          </a:bodyPr>
          <a:lstStyle/>
          <a:p>
            <a:pPr marL="285750" indent="-285750">
              <a:spcBef>
                <a:spcPct val="20000"/>
              </a:spcBef>
              <a:buFont typeface="Arial" panose="020B0604020202020204" pitchFamily="34" charset="0"/>
              <a:buChar char="•"/>
            </a:pPr>
            <a:r>
              <a:rPr lang="en-GB" sz="3200" dirty="0">
                <a:latin typeface="+mn-lt"/>
              </a:rPr>
              <a:t>Very little changed from 23/24</a:t>
            </a:r>
          </a:p>
          <a:p>
            <a:pPr marL="285750" indent="-285750">
              <a:spcBef>
                <a:spcPct val="20000"/>
              </a:spcBef>
              <a:buFont typeface="Arial" panose="020B0604020202020204" pitchFamily="34" charset="0"/>
              <a:buChar char="•"/>
            </a:pPr>
            <a:r>
              <a:rPr lang="en-GB" sz="3200" dirty="0">
                <a:latin typeface="+mn-lt"/>
              </a:rPr>
              <a:t>?other home visits </a:t>
            </a:r>
          </a:p>
          <a:p>
            <a:pPr marL="285750" indent="-285750">
              <a:spcBef>
                <a:spcPct val="20000"/>
              </a:spcBef>
              <a:buFont typeface="Arial" panose="020B0604020202020204" pitchFamily="34" charset="0"/>
              <a:buChar char="•"/>
            </a:pPr>
            <a:r>
              <a:rPr lang="en-GB" sz="3200" dirty="0">
                <a:latin typeface="+mn-lt"/>
              </a:rPr>
              <a:t>Assessment continues in Sessions 5, using  </a:t>
            </a:r>
          </a:p>
          <a:p>
            <a:pPr>
              <a:spcBef>
                <a:spcPct val="20000"/>
              </a:spcBef>
            </a:pPr>
            <a:r>
              <a:rPr lang="en-GB" sz="3200" dirty="0">
                <a:latin typeface="+mn-lt"/>
              </a:rPr>
              <a:t>MS forms </a:t>
            </a:r>
          </a:p>
        </p:txBody>
      </p:sp>
      <p:sp>
        <p:nvSpPr>
          <p:cNvPr id="3" name="Date Placeholder 2"/>
          <p:cNvSpPr>
            <a:spLocks noGrp="1"/>
          </p:cNvSpPr>
          <p:nvPr>
            <p:ph type="dt" sz="half" idx="10"/>
          </p:nvPr>
        </p:nvSpPr>
        <p:spPr>
          <a:xfrm>
            <a:off x="250825" y="6245225"/>
            <a:ext cx="3025775" cy="476250"/>
          </a:xfrm>
        </p:spPr>
        <p:txBody>
          <a:bodyPr vert="horz" wrap="square" lIns="91440" tIns="45720" rIns="91440" bIns="45720" numCol="1" anchor="t" anchorCtr="0" compatLnSpc="1">
            <a:prstTxWarp prst="textNoShape">
              <a:avLst/>
            </a:prstTxWarp>
            <a:normAutofit/>
          </a:bodyPr>
          <a:lstStyle/>
          <a:p>
            <a:pPr>
              <a:spcAft>
                <a:spcPts val="600"/>
              </a:spcAft>
              <a:defRPr/>
            </a:pPr>
            <a:r>
              <a:rPr lang="en-US" altLang="en-US" b="1" kern="1200">
                <a:latin typeface="Arial" charset="0"/>
                <a:ea typeface="+mn-ea"/>
                <a:cs typeface="+mn-cs"/>
              </a:rPr>
              <a:t>Introduction to Family Medicine</a:t>
            </a:r>
          </a:p>
        </p:txBody>
      </p:sp>
    </p:spTree>
    <p:extLst>
      <p:ext uri="{BB962C8B-B14F-4D97-AF65-F5344CB8AC3E}">
        <p14:creationId xmlns:p14="http://schemas.microsoft.com/office/powerpoint/2010/main" val="3213724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3">
            <a:extLst>
              <a:ext uri="{FF2B5EF4-FFF2-40B4-BE49-F238E27FC236}">
                <a16:creationId xmlns:a16="http://schemas.microsoft.com/office/drawing/2014/main" id="{A17717E6-8321-4508-8B10-EDAA0D8CCE17}"/>
              </a:ext>
            </a:extLst>
          </p:cNvPr>
          <p:cNvSpPr>
            <a:spLocks noGrp="1"/>
          </p:cNvSpPr>
          <p:nvPr>
            <p:ph type="title"/>
          </p:nvPr>
        </p:nvSpPr>
        <p:spPr>
          <a:xfrm>
            <a:off x="2268538" y="260350"/>
            <a:ext cx="6407150" cy="711200"/>
          </a:xfrm>
        </p:spPr>
        <p:txBody>
          <a:bodyPr vert="horz" wrap="square" lIns="91440" tIns="45720" rIns="91440" bIns="45720" numCol="1" anchor="ctr" anchorCtr="0" compatLnSpc="1">
            <a:prstTxWarp prst="textNoShape">
              <a:avLst/>
            </a:prstTxWarp>
            <a:normAutofit/>
          </a:bodyPr>
          <a:lstStyle/>
          <a:p>
            <a:r>
              <a:rPr lang="en-GB" altLang="en-US" dirty="0"/>
              <a:t>Agenda</a:t>
            </a:r>
          </a:p>
        </p:txBody>
      </p:sp>
      <p:sp>
        <p:nvSpPr>
          <p:cNvPr id="2" name="Rectangle 1">
            <a:extLst>
              <a:ext uri="{FF2B5EF4-FFF2-40B4-BE49-F238E27FC236}">
                <a16:creationId xmlns:a16="http://schemas.microsoft.com/office/drawing/2014/main" id="{E0ACEC0C-49A9-4BE8-B681-43C007339A6F}"/>
              </a:ext>
            </a:extLst>
          </p:cNvPr>
          <p:cNvSpPr/>
          <p:nvPr/>
        </p:nvSpPr>
        <p:spPr bwMode="auto">
          <a:xfrm>
            <a:off x="250825" y="1125538"/>
            <a:ext cx="8435975" cy="5000625"/>
          </a:xfrm>
          <a:prstGeom prst="rect">
            <a:avLst/>
          </a:prstGeom>
          <a:noFill/>
          <a:ln>
            <a:noFill/>
          </a:ln>
          <a:effectLst/>
        </p:spPr>
        <p:txBody>
          <a:bodyPr vert="horz" wrap="square" lIns="91440" tIns="45720" rIns="91440" bIns="45720" numCol="1" anchor="t" anchorCtr="0" compatLnSpc="1">
            <a:prstTxWarp prst="textNoShape">
              <a:avLst/>
            </a:prstTxWarp>
            <a:normAutofit/>
          </a:bodyPr>
          <a:lstStyle/>
          <a:p>
            <a:pPr>
              <a:spcBef>
                <a:spcPct val="20000"/>
              </a:spcBef>
              <a:defRPr/>
            </a:pPr>
            <a:r>
              <a:rPr lang="en-GB" sz="3200" dirty="0">
                <a:latin typeface="+mn-lt"/>
              </a:rPr>
              <a:t>General updates </a:t>
            </a:r>
          </a:p>
          <a:p>
            <a:pPr>
              <a:spcBef>
                <a:spcPct val="20000"/>
              </a:spcBef>
              <a:defRPr/>
            </a:pPr>
            <a:r>
              <a:rPr lang="en-GB" sz="3200" dirty="0">
                <a:latin typeface="+mn-lt"/>
              </a:rPr>
              <a:t>Year 1 – Family Attachment</a:t>
            </a:r>
          </a:p>
          <a:p>
            <a:pPr>
              <a:spcBef>
                <a:spcPct val="20000"/>
              </a:spcBef>
              <a:defRPr/>
            </a:pPr>
            <a:r>
              <a:rPr lang="en-GB" sz="3200" dirty="0">
                <a:latin typeface="+mn-lt"/>
              </a:rPr>
              <a:t>Year 2 – General Practice Experience</a:t>
            </a:r>
          </a:p>
          <a:p>
            <a:pPr>
              <a:spcBef>
                <a:spcPct val="20000"/>
              </a:spcBef>
              <a:defRPr/>
            </a:pPr>
            <a:r>
              <a:rPr lang="en-GB" sz="3200" b="1" dirty="0">
                <a:latin typeface="+mn-lt"/>
              </a:rPr>
              <a:t>Tutor group work – reflecting on learning events and tutor feedback</a:t>
            </a:r>
          </a:p>
        </p:txBody>
      </p:sp>
      <p:sp>
        <p:nvSpPr>
          <p:cNvPr id="15368" name="Date Placeholder 3">
            <a:extLst>
              <a:ext uri="{FF2B5EF4-FFF2-40B4-BE49-F238E27FC236}">
                <a16:creationId xmlns:a16="http://schemas.microsoft.com/office/drawing/2014/main" id="{1691DF5E-4EE5-D055-F3B0-38055C2DEF01}"/>
              </a:ext>
            </a:extLst>
          </p:cNvPr>
          <p:cNvSpPr>
            <a:spLocks noGrp="1"/>
          </p:cNvSpPr>
          <p:nvPr>
            <p:ph type="dt" sz="half" idx="10"/>
          </p:nvPr>
        </p:nvSpPr>
        <p:spPr>
          <a:xfrm>
            <a:off x="250825" y="6245225"/>
            <a:ext cx="3025775" cy="476250"/>
          </a:xfrm>
        </p:spPr>
        <p:txBody>
          <a:bodyPr/>
          <a:lstStyle/>
          <a:p>
            <a:pPr>
              <a:spcAft>
                <a:spcPts val="600"/>
              </a:spcAft>
              <a:defRPr/>
            </a:pPr>
            <a:r>
              <a:rPr lang="en-US" altLang="en-US"/>
              <a:t>Introduction to Family Medicine</a:t>
            </a:r>
          </a:p>
        </p:txBody>
      </p:sp>
    </p:spTree>
    <p:extLst>
      <p:ext uri="{BB962C8B-B14F-4D97-AF65-F5344CB8AC3E}">
        <p14:creationId xmlns:p14="http://schemas.microsoft.com/office/powerpoint/2010/main" val="46842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67811DD-921C-3AD1-69C8-65E7BDF535DA}"/>
              </a:ext>
            </a:extLst>
          </p:cNvPr>
          <p:cNvSpPr/>
          <p:nvPr/>
        </p:nvSpPr>
        <p:spPr>
          <a:xfrm>
            <a:off x="765810" y="2276744"/>
            <a:ext cx="1379230" cy="688651"/>
          </a:xfrm>
          <a:prstGeom prst="roundRect">
            <a:avLst/>
          </a:prstGeom>
          <a:solidFill>
            <a:srgbClr val="3DB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t>FAMILY MEDICINE</a:t>
            </a:r>
          </a:p>
          <a:p>
            <a:pPr algn="ctr"/>
            <a:r>
              <a:rPr lang="en-GB" sz="900" b="1" dirty="0"/>
              <a:t>Family Attachment</a:t>
            </a:r>
          </a:p>
          <a:p>
            <a:pPr algn="ctr"/>
            <a:r>
              <a:rPr lang="en-GB" sz="900" b="1" dirty="0"/>
              <a:t>5 PM sessions inc. home visits</a:t>
            </a:r>
          </a:p>
        </p:txBody>
      </p:sp>
      <p:sp>
        <p:nvSpPr>
          <p:cNvPr id="24" name="Rectangle: Rounded Corners 23">
            <a:extLst>
              <a:ext uri="{FF2B5EF4-FFF2-40B4-BE49-F238E27FC236}">
                <a16:creationId xmlns:a16="http://schemas.microsoft.com/office/drawing/2014/main" id="{A57585B6-350F-C6C4-2CD0-E81D40CEBE53}"/>
              </a:ext>
            </a:extLst>
          </p:cNvPr>
          <p:cNvSpPr/>
          <p:nvPr/>
        </p:nvSpPr>
        <p:spPr>
          <a:xfrm>
            <a:off x="3729038" y="3645789"/>
            <a:ext cx="1477327" cy="663321"/>
          </a:xfrm>
          <a:prstGeom prst="roundRect">
            <a:avLst/>
          </a:prstGeom>
          <a:solidFill>
            <a:srgbClr val="51A8C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GB" sz="900" b="1" dirty="0"/>
              <a:t>GENERAL PRACTICE</a:t>
            </a:r>
          </a:p>
          <a:p>
            <a:pPr algn="ctr"/>
            <a:r>
              <a:rPr lang="en-GB" sz="900" b="1" dirty="0"/>
              <a:t>ATTACHMENT</a:t>
            </a:r>
          </a:p>
          <a:p>
            <a:pPr algn="ctr"/>
            <a:r>
              <a:rPr lang="en-GB" sz="900" b="1" dirty="0">
                <a:cs typeface="Calibri"/>
              </a:rPr>
              <a:t>12 AM sessions in practice, </a:t>
            </a:r>
            <a:endParaRPr lang="en-GB" sz="750" b="1" dirty="0">
              <a:solidFill>
                <a:schemeClr val="tx1"/>
              </a:solidFill>
            </a:endParaRPr>
          </a:p>
        </p:txBody>
      </p:sp>
      <p:sp>
        <p:nvSpPr>
          <p:cNvPr id="25" name="Rectangle: Rounded Corners 24">
            <a:extLst>
              <a:ext uri="{FF2B5EF4-FFF2-40B4-BE49-F238E27FC236}">
                <a16:creationId xmlns:a16="http://schemas.microsoft.com/office/drawing/2014/main" id="{764287AC-A358-A3FE-95FF-4AD7A9739F7C}"/>
              </a:ext>
            </a:extLst>
          </p:cNvPr>
          <p:cNvSpPr/>
          <p:nvPr/>
        </p:nvSpPr>
        <p:spPr>
          <a:xfrm>
            <a:off x="5574091" y="4180170"/>
            <a:ext cx="1181039" cy="69591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1" dirty="0"/>
          </a:p>
          <a:p>
            <a:pPr algn="ctr"/>
            <a:r>
              <a:rPr lang="en-GB" sz="900" b="1" dirty="0"/>
              <a:t>GENERAL PRACTICE</a:t>
            </a:r>
          </a:p>
          <a:p>
            <a:pPr algn="ctr"/>
            <a:r>
              <a:rPr lang="en-GB" sz="900" b="1" dirty="0"/>
              <a:t>LONGITUDINAL CLERKSHIP</a:t>
            </a:r>
          </a:p>
          <a:p>
            <a:pPr algn="ctr"/>
            <a:r>
              <a:rPr lang="en-GB" sz="900" b="1" dirty="0"/>
              <a:t>4 x 2 weeks</a:t>
            </a:r>
          </a:p>
          <a:p>
            <a:pPr algn="ctr"/>
            <a:endParaRPr lang="en-GB" sz="900" b="1" dirty="0"/>
          </a:p>
        </p:txBody>
      </p:sp>
      <p:sp>
        <p:nvSpPr>
          <p:cNvPr id="28" name="Rectangle: Rounded Corners 27">
            <a:extLst>
              <a:ext uri="{FF2B5EF4-FFF2-40B4-BE49-F238E27FC236}">
                <a16:creationId xmlns:a16="http://schemas.microsoft.com/office/drawing/2014/main" id="{9FB1E82C-B7FE-EB9F-4C54-EF99A7E9A7AC}"/>
              </a:ext>
            </a:extLst>
          </p:cNvPr>
          <p:cNvSpPr/>
          <p:nvPr/>
        </p:nvSpPr>
        <p:spPr>
          <a:xfrm>
            <a:off x="2145040" y="2965394"/>
            <a:ext cx="1535995" cy="587722"/>
          </a:xfrm>
          <a:prstGeom prst="roundRect">
            <a:avLst/>
          </a:prstGeom>
          <a:solidFill>
            <a:srgbClr val="E11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t>FAMILY MEDICINE</a:t>
            </a:r>
          </a:p>
          <a:p>
            <a:pPr algn="ctr"/>
            <a:r>
              <a:rPr lang="en-GB" sz="900" b="1" dirty="0"/>
              <a:t>General Practice Experience</a:t>
            </a:r>
          </a:p>
          <a:p>
            <a:pPr algn="ctr"/>
            <a:r>
              <a:rPr lang="en-GB" sz="900" b="1" dirty="0"/>
              <a:t>5 PM sessions </a:t>
            </a:r>
          </a:p>
        </p:txBody>
      </p:sp>
      <p:sp>
        <p:nvSpPr>
          <p:cNvPr id="29" name="Rectangle: Rounded Corners 28">
            <a:extLst>
              <a:ext uri="{FF2B5EF4-FFF2-40B4-BE49-F238E27FC236}">
                <a16:creationId xmlns:a16="http://schemas.microsoft.com/office/drawing/2014/main" id="{EE1C459A-9332-C76B-51C3-654A6F44CF11}"/>
              </a:ext>
            </a:extLst>
          </p:cNvPr>
          <p:cNvSpPr/>
          <p:nvPr/>
        </p:nvSpPr>
        <p:spPr>
          <a:xfrm>
            <a:off x="7220805" y="4716584"/>
            <a:ext cx="1579429" cy="730198"/>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 </a:t>
            </a:r>
            <a:r>
              <a:rPr lang="en-GB" sz="900" b="1" dirty="0"/>
              <a:t>PREPARATION FOR PRACTICE (primary and preventative medicine) </a:t>
            </a:r>
          </a:p>
          <a:p>
            <a:pPr algn="ctr"/>
            <a:r>
              <a:rPr lang="en-GB" sz="900" b="1" dirty="0"/>
              <a:t>7 weeks </a:t>
            </a:r>
          </a:p>
          <a:p>
            <a:pPr algn="ctr"/>
            <a:endParaRPr lang="en-GB" sz="788" b="1" dirty="0">
              <a:solidFill>
                <a:schemeClr val="tx1"/>
              </a:solidFill>
            </a:endParaRPr>
          </a:p>
        </p:txBody>
      </p:sp>
      <p:sp>
        <p:nvSpPr>
          <p:cNvPr id="16" name="Rectangle: Rounded Corners 15">
            <a:extLst>
              <a:ext uri="{FF2B5EF4-FFF2-40B4-BE49-F238E27FC236}">
                <a16:creationId xmlns:a16="http://schemas.microsoft.com/office/drawing/2014/main" id="{5E7C3535-BDD1-90C9-D6BC-E0DAC26C39CF}"/>
              </a:ext>
            </a:extLst>
          </p:cNvPr>
          <p:cNvSpPr/>
          <p:nvPr/>
        </p:nvSpPr>
        <p:spPr>
          <a:xfrm>
            <a:off x="932119" y="1373336"/>
            <a:ext cx="839700" cy="493101"/>
          </a:xfrm>
          <a:prstGeom prst="roundRect">
            <a:avLst/>
          </a:prstGeom>
          <a:solidFill>
            <a:srgbClr val="BBB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solidFill>
                  <a:schemeClr val="tx1"/>
                </a:solidFill>
              </a:rPr>
              <a:t>Year 1</a:t>
            </a:r>
            <a:endParaRPr lang="en-GB" sz="900" b="1" dirty="0">
              <a:solidFill>
                <a:schemeClr val="tx1"/>
              </a:solidFill>
            </a:endParaRPr>
          </a:p>
        </p:txBody>
      </p:sp>
      <p:sp>
        <p:nvSpPr>
          <p:cNvPr id="17" name="Rectangle: Rounded Corners 16">
            <a:extLst>
              <a:ext uri="{FF2B5EF4-FFF2-40B4-BE49-F238E27FC236}">
                <a16:creationId xmlns:a16="http://schemas.microsoft.com/office/drawing/2014/main" id="{4AE88DE4-5FC5-85EE-D077-BBF8B65A9FE6}"/>
              </a:ext>
            </a:extLst>
          </p:cNvPr>
          <p:cNvSpPr/>
          <p:nvPr/>
        </p:nvSpPr>
        <p:spPr>
          <a:xfrm>
            <a:off x="2506604" y="1373336"/>
            <a:ext cx="839700" cy="493101"/>
          </a:xfrm>
          <a:prstGeom prst="roundRect">
            <a:avLst/>
          </a:prstGeom>
          <a:solidFill>
            <a:srgbClr val="D0B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solidFill>
                  <a:schemeClr val="tx1"/>
                </a:solidFill>
              </a:rPr>
              <a:t>Year 2</a:t>
            </a:r>
            <a:endParaRPr lang="en-GB" sz="900" b="1" dirty="0">
              <a:solidFill>
                <a:schemeClr val="tx1"/>
              </a:solidFill>
            </a:endParaRPr>
          </a:p>
        </p:txBody>
      </p:sp>
      <p:sp>
        <p:nvSpPr>
          <p:cNvPr id="18" name="Rectangle: Rounded Corners 17">
            <a:extLst>
              <a:ext uri="{FF2B5EF4-FFF2-40B4-BE49-F238E27FC236}">
                <a16:creationId xmlns:a16="http://schemas.microsoft.com/office/drawing/2014/main" id="{6B3D2C37-2525-F997-6B53-6EB0B1ABB540}"/>
              </a:ext>
            </a:extLst>
          </p:cNvPr>
          <p:cNvSpPr/>
          <p:nvPr/>
        </p:nvSpPr>
        <p:spPr>
          <a:xfrm>
            <a:off x="4082734" y="1367426"/>
            <a:ext cx="839666" cy="493101"/>
          </a:xfrm>
          <a:prstGeom prst="roundRect">
            <a:avLst/>
          </a:prstGeom>
          <a:solidFill>
            <a:srgbClr val="D1B3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solidFill>
                  <a:schemeClr val="tx1"/>
                </a:solidFill>
              </a:rPr>
              <a:t>Year 3</a:t>
            </a:r>
            <a:endParaRPr lang="en-GB" sz="825" b="1" dirty="0">
              <a:solidFill>
                <a:schemeClr val="tx1"/>
              </a:solidFill>
            </a:endParaRPr>
          </a:p>
        </p:txBody>
      </p:sp>
      <p:sp>
        <p:nvSpPr>
          <p:cNvPr id="19" name="Rectangle: Rounded Corners 18">
            <a:extLst>
              <a:ext uri="{FF2B5EF4-FFF2-40B4-BE49-F238E27FC236}">
                <a16:creationId xmlns:a16="http://schemas.microsoft.com/office/drawing/2014/main" id="{8347863C-E004-F4EC-DF8B-B7538ECAAEEA}"/>
              </a:ext>
            </a:extLst>
          </p:cNvPr>
          <p:cNvSpPr/>
          <p:nvPr/>
        </p:nvSpPr>
        <p:spPr>
          <a:xfrm>
            <a:off x="5658829" y="1373336"/>
            <a:ext cx="839700" cy="493101"/>
          </a:xfrm>
          <a:prstGeom prst="roundRect">
            <a:avLst/>
          </a:prstGeom>
          <a:solidFill>
            <a:srgbClr val="EEC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solidFill>
                  <a:schemeClr val="tx1"/>
                </a:solidFill>
              </a:rPr>
              <a:t>Year 4</a:t>
            </a:r>
            <a:endParaRPr lang="en-GB" sz="825" b="1" dirty="0">
              <a:solidFill>
                <a:schemeClr val="tx1"/>
              </a:solidFill>
            </a:endParaRPr>
          </a:p>
        </p:txBody>
      </p:sp>
      <p:sp>
        <p:nvSpPr>
          <p:cNvPr id="21" name="Rectangle: Rounded Corners 20">
            <a:extLst>
              <a:ext uri="{FF2B5EF4-FFF2-40B4-BE49-F238E27FC236}">
                <a16:creationId xmlns:a16="http://schemas.microsoft.com/office/drawing/2014/main" id="{AB7696AD-0CF8-624E-2FDD-1BF2EFB841D4}"/>
              </a:ext>
            </a:extLst>
          </p:cNvPr>
          <p:cNvSpPr/>
          <p:nvPr/>
        </p:nvSpPr>
        <p:spPr>
          <a:xfrm>
            <a:off x="7641965" y="1411220"/>
            <a:ext cx="839700" cy="493101"/>
          </a:xfrm>
          <a:prstGeom prst="roundRect">
            <a:avLst/>
          </a:prstGeom>
          <a:solidFill>
            <a:srgbClr val="E8C2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solidFill>
                  <a:schemeClr val="tx1"/>
                </a:solidFill>
              </a:rPr>
              <a:t>Year 5 </a:t>
            </a:r>
            <a:endParaRPr lang="en-GB" sz="825" b="1" dirty="0">
              <a:solidFill>
                <a:schemeClr val="tx1"/>
              </a:solidFill>
            </a:endParaRPr>
          </a:p>
        </p:txBody>
      </p:sp>
      <p:sp>
        <p:nvSpPr>
          <p:cNvPr id="22" name="Rectangle 21">
            <a:extLst>
              <a:ext uri="{FF2B5EF4-FFF2-40B4-BE49-F238E27FC236}">
                <a16:creationId xmlns:a16="http://schemas.microsoft.com/office/drawing/2014/main" id="{471F0E99-960E-13F7-B823-192037D483F0}"/>
              </a:ext>
            </a:extLst>
          </p:cNvPr>
          <p:cNvSpPr/>
          <p:nvPr/>
        </p:nvSpPr>
        <p:spPr>
          <a:xfrm>
            <a:off x="712023" y="2208166"/>
            <a:ext cx="1288280" cy="34289"/>
          </a:xfrm>
          <a:prstGeom prst="rect">
            <a:avLst/>
          </a:prstGeom>
          <a:solidFill>
            <a:srgbClr val="BBB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1" name="Rectangle 30">
            <a:extLst>
              <a:ext uri="{FF2B5EF4-FFF2-40B4-BE49-F238E27FC236}">
                <a16:creationId xmlns:a16="http://schemas.microsoft.com/office/drawing/2014/main" id="{643E1EE0-D4C0-E9BD-A900-85C8AD3F4261}"/>
              </a:ext>
            </a:extLst>
          </p:cNvPr>
          <p:cNvSpPr/>
          <p:nvPr/>
        </p:nvSpPr>
        <p:spPr>
          <a:xfrm rot="5400000">
            <a:off x="1181104" y="2007046"/>
            <a:ext cx="341729" cy="60512"/>
          </a:xfrm>
          <a:prstGeom prst="rect">
            <a:avLst/>
          </a:prstGeom>
          <a:solidFill>
            <a:srgbClr val="BBB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4" name="Rectangle 33">
            <a:extLst>
              <a:ext uri="{FF2B5EF4-FFF2-40B4-BE49-F238E27FC236}">
                <a16:creationId xmlns:a16="http://schemas.microsoft.com/office/drawing/2014/main" id="{6C67E01D-35A5-197C-4E84-146F20F49031}"/>
              </a:ext>
            </a:extLst>
          </p:cNvPr>
          <p:cNvSpPr/>
          <p:nvPr/>
        </p:nvSpPr>
        <p:spPr>
          <a:xfrm>
            <a:off x="2083118" y="2889556"/>
            <a:ext cx="1645920" cy="34289"/>
          </a:xfrm>
          <a:prstGeom prst="rect">
            <a:avLst/>
          </a:prstGeom>
          <a:solidFill>
            <a:srgbClr val="D0B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5" name="Rectangle 34">
            <a:extLst>
              <a:ext uri="{FF2B5EF4-FFF2-40B4-BE49-F238E27FC236}">
                <a16:creationId xmlns:a16="http://schemas.microsoft.com/office/drawing/2014/main" id="{B3AE684F-3408-E53D-1AFF-C223C883DF0F}"/>
              </a:ext>
            </a:extLst>
          </p:cNvPr>
          <p:cNvSpPr/>
          <p:nvPr/>
        </p:nvSpPr>
        <p:spPr>
          <a:xfrm rot="5400000">
            <a:off x="2389029" y="2323055"/>
            <a:ext cx="1072492" cy="60512"/>
          </a:xfrm>
          <a:prstGeom prst="rect">
            <a:avLst/>
          </a:prstGeom>
          <a:solidFill>
            <a:srgbClr val="D0B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6" name="Rectangle 35">
            <a:extLst>
              <a:ext uri="{FF2B5EF4-FFF2-40B4-BE49-F238E27FC236}">
                <a16:creationId xmlns:a16="http://schemas.microsoft.com/office/drawing/2014/main" id="{6049CC92-8CC2-A7A8-A0BB-210DB9F11700}"/>
              </a:ext>
            </a:extLst>
          </p:cNvPr>
          <p:cNvSpPr/>
          <p:nvPr/>
        </p:nvSpPr>
        <p:spPr>
          <a:xfrm>
            <a:off x="3909525" y="3541139"/>
            <a:ext cx="1143197" cy="43200"/>
          </a:xfrm>
          <a:prstGeom prst="rect">
            <a:avLst/>
          </a:prstGeom>
          <a:solidFill>
            <a:srgbClr val="D1B3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7" name="Rectangle 36">
            <a:extLst>
              <a:ext uri="{FF2B5EF4-FFF2-40B4-BE49-F238E27FC236}">
                <a16:creationId xmlns:a16="http://schemas.microsoft.com/office/drawing/2014/main" id="{C4F52526-B368-E82F-B82A-932C4D75840A}"/>
              </a:ext>
            </a:extLst>
          </p:cNvPr>
          <p:cNvSpPr/>
          <p:nvPr/>
        </p:nvSpPr>
        <p:spPr>
          <a:xfrm rot="5400000">
            <a:off x="3621508" y="2659230"/>
            <a:ext cx="1727260" cy="60512"/>
          </a:xfrm>
          <a:prstGeom prst="rect">
            <a:avLst/>
          </a:prstGeom>
          <a:solidFill>
            <a:srgbClr val="D1B3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8" name="Rectangle 37">
            <a:extLst>
              <a:ext uri="{FF2B5EF4-FFF2-40B4-BE49-F238E27FC236}">
                <a16:creationId xmlns:a16="http://schemas.microsoft.com/office/drawing/2014/main" id="{8B521F5E-D5C6-064A-8423-16AA959E3AAF}"/>
              </a:ext>
            </a:extLst>
          </p:cNvPr>
          <p:cNvSpPr/>
          <p:nvPr/>
        </p:nvSpPr>
        <p:spPr>
          <a:xfrm>
            <a:off x="5433786" y="4111593"/>
            <a:ext cx="1321345" cy="34289"/>
          </a:xfrm>
          <a:prstGeom prst="rect">
            <a:avLst/>
          </a:prstGeom>
          <a:solidFill>
            <a:srgbClr val="EEC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9" name="Rectangle 38">
            <a:extLst>
              <a:ext uri="{FF2B5EF4-FFF2-40B4-BE49-F238E27FC236}">
                <a16:creationId xmlns:a16="http://schemas.microsoft.com/office/drawing/2014/main" id="{F871B520-0646-EC13-57A3-A1800FFDB6CD}"/>
              </a:ext>
            </a:extLst>
          </p:cNvPr>
          <p:cNvSpPr/>
          <p:nvPr/>
        </p:nvSpPr>
        <p:spPr>
          <a:xfrm rot="5400000">
            <a:off x="4943854" y="2935139"/>
            <a:ext cx="2298983" cy="60512"/>
          </a:xfrm>
          <a:prstGeom prst="rect">
            <a:avLst/>
          </a:prstGeom>
          <a:solidFill>
            <a:srgbClr val="EEC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0" name="Rectangle 39">
            <a:extLst>
              <a:ext uri="{FF2B5EF4-FFF2-40B4-BE49-F238E27FC236}">
                <a16:creationId xmlns:a16="http://schemas.microsoft.com/office/drawing/2014/main" id="{DD9AB921-57DE-C766-6B59-551D8BC0D12A}"/>
              </a:ext>
            </a:extLst>
          </p:cNvPr>
          <p:cNvSpPr/>
          <p:nvPr/>
        </p:nvSpPr>
        <p:spPr>
          <a:xfrm>
            <a:off x="7292211" y="4673383"/>
            <a:ext cx="1508024" cy="43200"/>
          </a:xfrm>
          <a:prstGeom prst="rect">
            <a:avLst/>
          </a:prstGeom>
          <a:solidFill>
            <a:srgbClr val="E8C2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1" name="Rectangle 40">
            <a:extLst>
              <a:ext uri="{FF2B5EF4-FFF2-40B4-BE49-F238E27FC236}">
                <a16:creationId xmlns:a16="http://schemas.microsoft.com/office/drawing/2014/main" id="{0F7CFFC7-CDF5-52BC-8BFA-8221715DAFCA}"/>
              </a:ext>
            </a:extLst>
          </p:cNvPr>
          <p:cNvSpPr/>
          <p:nvPr/>
        </p:nvSpPr>
        <p:spPr>
          <a:xfrm rot="5400000">
            <a:off x="6626980" y="3293308"/>
            <a:ext cx="2812262" cy="34289"/>
          </a:xfrm>
          <a:prstGeom prst="rect">
            <a:avLst/>
          </a:prstGeom>
          <a:solidFill>
            <a:srgbClr val="E8C2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TextBox 1"/>
          <p:cNvSpPr txBox="1"/>
          <p:nvPr/>
        </p:nvSpPr>
        <p:spPr>
          <a:xfrm>
            <a:off x="398418" y="1027067"/>
            <a:ext cx="8195134" cy="369332"/>
          </a:xfrm>
          <a:prstGeom prst="rect">
            <a:avLst/>
          </a:prstGeom>
          <a:noFill/>
        </p:spPr>
        <p:txBody>
          <a:bodyPr wrap="square" rtlCol="0">
            <a:spAutoFit/>
          </a:bodyPr>
          <a:lstStyle/>
          <a:p>
            <a:pPr algn="ctr"/>
            <a:r>
              <a:rPr lang="en-GB" b="1" u="sng" dirty="0"/>
              <a:t>General Practice across the QUB Medical School Curriculum 2024/2025</a:t>
            </a:r>
          </a:p>
        </p:txBody>
      </p:sp>
      <p:pic>
        <p:nvPicPr>
          <p:cNvPr id="3" name="Picture 2">
            <a:extLst>
              <a:ext uri="{FF2B5EF4-FFF2-40B4-BE49-F238E27FC236}">
                <a16:creationId xmlns:a16="http://schemas.microsoft.com/office/drawing/2014/main" id="{F6544C75-1158-C48D-A559-569314329E1E}"/>
              </a:ext>
            </a:extLst>
          </p:cNvPr>
          <p:cNvPicPr>
            <a:picLocks noChangeAspect="1"/>
          </p:cNvPicPr>
          <p:nvPr/>
        </p:nvPicPr>
        <p:blipFill>
          <a:blip r:embed="rId3"/>
          <a:stretch>
            <a:fillRect/>
          </a:stretch>
        </p:blipFill>
        <p:spPr>
          <a:xfrm>
            <a:off x="307879" y="3458496"/>
            <a:ext cx="1181038" cy="2302124"/>
          </a:xfrm>
          <a:prstGeom prst="rect">
            <a:avLst/>
          </a:prstGeom>
        </p:spPr>
      </p:pic>
    </p:spTree>
    <p:extLst>
      <p:ext uri="{BB962C8B-B14F-4D97-AF65-F5344CB8AC3E}">
        <p14:creationId xmlns:p14="http://schemas.microsoft.com/office/powerpoint/2010/main" val="40888990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3">
            <a:extLst>
              <a:ext uri="{FF2B5EF4-FFF2-40B4-BE49-F238E27FC236}">
                <a16:creationId xmlns:a16="http://schemas.microsoft.com/office/drawing/2014/main" id="{A17717E6-8321-4508-8B10-EDAA0D8CCE17}"/>
              </a:ext>
            </a:extLst>
          </p:cNvPr>
          <p:cNvSpPr>
            <a:spLocks noGrp="1"/>
          </p:cNvSpPr>
          <p:nvPr>
            <p:ph type="title"/>
          </p:nvPr>
        </p:nvSpPr>
        <p:spPr>
          <a:xfrm>
            <a:off x="2268538" y="260350"/>
            <a:ext cx="6407150" cy="711200"/>
          </a:xfrm>
        </p:spPr>
        <p:txBody>
          <a:bodyPr vert="horz" wrap="square" lIns="91440" tIns="45720" rIns="91440" bIns="45720" numCol="1" anchor="ctr" anchorCtr="0" compatLnSpc="1">
            <a:prstTxWarp prst="textNoShape">
              <a:avLst/>
            </a:prstTxWarp>
            <a:normAutofit/>
          </a:bodyPr>
          <a:lstStyle/>
          <a:p>
            <a:r>
              <a:rPr lang="en-GB" altLang="en-US" dirty="0"/>
              <a:t>You said, we listened …</a:t>
            </a:r>
          </a:p>
        </p:txBody>
      </p:sp>
      <p:sp>
        <p:nvSpPr>
          <p:cNvPr id="2" name="Rectangle 1">
            <a:extLst>
              <a:ext uri="{FF2B5EF4-FFF2-40B4-BE49-F238E27FC236}">
                <a16:creationId xmlns:a16="http://schemas.microsoft.com/office/drawing/2014/main" id="{E0ACEC0C-49A9-4BE8-B681-43C007339A6F}"/>
              </a:ext>
            </a:extLst>
          </p:cNvPr>
          <p:cNvSpPr/>
          <p:nvPr/>
        </p:nvSpPr>
        <p:spPr bwMode="auto">
          <a:xfrm>
            <a:off x="250825" y="1125538"/>
            <a:ext cx="8435975" cy="5000625"/>
          </a:xfrm>
          <a:prstGeom prst="rect">
            <a:avLst/>
          </a:prstGeom>
          <a:noFill/>
          <a:ln>
            <a:noFill/>
          </a:ln>
          <a:effectLst/>
        </p:spPr>
        <p:txBody>
          <a:bodyPr vert="horz" wrap="square" lIns="91440" tIns="45720" rIns="91440" bIns="45720" numCol="1" anchor="t" anchorCtr="0" compatLnSpc="1">
            <a:prstTxWarp prst="textNoShape">
              <a:avLst/>
            </a:prstTxWarp>
            <a:normAutofit/>
          </a:bodyPr>
          <a:lstStyle/>
          <a:p>
            <a:pPr>
              <a:spcBef>
                <a:spcPct val="20000"/>
              </a:spcBef>
              <a:defRPr/>
            </a:pPr>
            <a:endParaRPr lang="en-GB" sz="3200" b="1" dirty="0">
              <a:latin typeface="+mn-lt"/>
            </a:endParaRPr>
          </a:p>
        </p:txBody>
      </p:sp>
      <p:sp>
        <p:nvSpPr>
          <p:cNvPr id="15368" name="Date Placeholder 3">
            <a:extLst>
              <a:ext uri="{FF2B5EF4-FFF2-40B4-BE49-F238E27FC236}">
                <a16:creationId xmlns:a16="http://schemas.microsoft.com/office/drawing/2014/main" id="{1691DF5E-4EE5-D055-F3B0-38055C2DEF01}"/>
              </a:ext>
            </a:extLst>
          </p:cNvPr>
          <p:cNvSpPr>
            <a:spLocks noGrp="1"/>
          </p:cNvSpPr>
          <p:nvPr>
            <p:ph type="dt" sz="half" idx="10"/>
          </p:nvPr>
        </p:nvSpPr>
        <p:spPr>
          <a:xfrm>
            <a:off x="250825" y="6245225"/>
            <a:ext cx="3025775" cy="476250"/>
          </a:xfrm>
        </p:spPr>
        <p:txBody>
          <a:bodyPr/>
          <a:lstStyle/>
          <a:p>
            <a:pPr>
              <a:spcAft>
                <a:spcPts val="600"/>
              </a:spcAft>
              <a:defRPr/>
            </a:pPr>
            <a:r>
              <a:rPr lang="en-US" altLang="en-US"/>
              <a:t>Introduction to Family Medicine</a:t>
            </a:r>
          </a:p>
        </p:txBody>
      </p:sp>
      <p:graphicFrame>
        <p:nvGraphicFramePr>
          <p:cNvPr id="5" name="Table 4">
            <a:extLst>
              <a:ext uri="{FF2B5EF4-FFF2-40B4-BE49-F238E27FC236}">
                <a16:creationId xmlns:a16="http://schemas.microsoft.com/office/drawing/2014/main" id="{BBCF59A8-02EF-C458-E9A7-87300D0042EB}"/>
              </a:ext>
            </a:extLst>
          </p:cNvPr>
          <p:cNvGraphicFramePr>
            <a:graphicFrameLocks noGrp="1"/>
          </p:cNvGraphicFramePr>
          <p:nvPr>
            <p:extLst>
              <p:ext uri="{D42A27DB-BD31-4B8C-83A1-F6EECF244321}">
                <p14:modId xmlns:p14="http://schemas.microsoft.com/office/powerpoint/2010/main" val="2542439172"/>
              </p:ext>
            </p:extLst>
          </p:nvPr>
        </p:nvGraphicFramePr>
        <p:xfrm>
          <a:off x="1524000" y="1397000"/>
          <a:ext cx="6096000" cy="192532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2955977474"/>
                    </a:ext>
                  </a:extLst>
                </a:gridCol>
                <a:gridCol w="2032000">
                  <a:extLst>
                    <a:ext uri="{9D8B030D-6E8A-4147-A177-3AD203B41FA5}">
                      <a16:colId xmlns:a16="http://schemas.microsoft.com/office/drawing/2014/main" val="2427249384"/>
                    </a:ext>
                  </a:extLst>
                </a:gridCol>
                <a:gridCol w="2032000">
                  <a:extLst>
                    <a:ext uri="{9D8B030D-6E8A-4147-A177-3AD203B41FA5}">
                      <a16:colId xmlns:a16="http://schemas.microsoft.com/office/drawing/2014/main" val="463589369"/>
                    </a:ext>
                  </a:extLst>
                </a:gridCol>
              </a:tblGrid>
              <a:tr h="370840">
                <a:tc>
                  <a:txBody>
                    <a:bodyPr/>
                    <a:lstStyle/>
                    <a:p>
                      <a:pPr algn="ctr"/>
                      <a:endParaRPr lang="en-US" dirty="0"/>
                    </a:p>
                  </a:txBody>
                  <a:tcPr/>
                </a:tc>
                <a:tc>
                  <a:txBody>
                    <a:bodyPr/>
                    <a:lstStyle/>
                    <a:p>
                      <a:pPr algn="ctr"/>
                      <a:r>
                        <a:rPr lang="en-US" dirty="0"/>
                        <a:t>QUB</a:t>
                      </a:r>
                    </a:p>
                  </a:txBody>
                  <a:tcPr/>
                </a:tc>
                <a:tc>
                  <a:txBody>
                    <a:bodyPr/>
                    <a:lstStyle/>
                    <a:p>
                      <a:pPr algn="ctr"/>
                      <a:r>
                        <a:rPr lang="en-US" dirty="0"/>
                        <a:t>GP tutors</a:t>
                      </a:r>
                    </a:p>
                  </a:txBody>
                  <a:tcPr/>
                </a:tc>
                <a:extLst>
                  <a:ext uri="{0D108BD9-81ED-4DB2-BD59-A6C34878D82A}">
                    <a16:rowId xmlns:a16="http://schemas.microsoft.com/office/drawing/2014/main" val="2192286052"/>
                  </a:ext>
                </a:extLst>
              </a:tr>
              <a:tr h="370840">
                <a:tc>
                  <a:txBody>
                    <a:bodyPr/>
                    <a:lstStyle/>
                    <a:p>
                      <a:pPr algn="ctr"/>
                      <a:r>
                        <a:rPr lang="en-US" dirty="0"/>
                        <a:t>Group size in Y2</a:t>
                      </a:r>
                    </a:p>
                  </a:txBody>
                  <a:tcPr/>
                </a:tc>
                <a:tc>
                  <a:txBody>
                    <a:bodyPr/>
                    <a:lstStyle/>
                    <a:p>
                      <a:pPr algn="ctr"/>
                      <a:r>
                        <a:rPr lang="en-US" dirty="0"/>
                        <a:t>Payment based on numbers </a:t>
                      </a:r>
                    </a:p>
                  </a:txBody>
                  <a:tcPr/>
                </a:tc>
                <a:tc>
                  <a:txBody>
                    <a:bodyPr/>
                    <a:lstStyle/>
                    <a:p>
                      <a:pPr algn="ctr"/>
                      <a:r>
                        <a:rPr lang="en-US" dirty="0"/>
                        <a:t>?</a:t>
                      </a:r>
                    </a:p>
                  </a:txBody>
                  <a:tcPr/>
                </a:tc>
                <a:extLst>
                  <a:ext uri="{0D108BD9-81ED-4DB2-BD59-A6C34878D82A}">
                    <a16:rowId xmlns:a16="http://schemas.microsoft.com/office/drawing/2014/main" val="1003207355"/>
                  </a:ext>
                </a:extLst>
              </a:tr>
              <a:tr h="370840">
                <a:tc>
                  <a:txBody>
                    <a:bodyPr/>
                    <a:lstStyle/>
                    <a:p>
                      <a:pPr algn="ctr"/>
                      <a:r>
                        <a:rPr lang="en-US" dirty="0"/>
                        <a:t>Student ID</a:t>
                      </a:r>
                    </a:p>
                  </a:txBody>
                  <a:tcPr/>
                </a:tc>
                <a:tc>
                  <a:txBody>
                    <a:bodyPr/>
                    <a:lstStyle/>
                    <a:p>
                      <a:pPr algn="ctr"/>
                      <a:r>
                        <a:rPr lang="en-US" dirty="0"/>
                        <a:t>Provide access to </a:t>
                      </a:r>
                      <a:r>
                        <a:rPr lang="en-US" dirty="0" err="1"/>
                        <a:t>MyProgress</a:t>
                      </a:r>
                      <a:r>
                        <a:rPr lang="en-US" dirty="0"/>
                        <a:t> on request</a:t>
                      </a:r>
                    </a:p>
                  </a:txBody>
                  <a:tcPr/>
                </a:tc>
                <a:tc>
                  <a:txBody>
                    <a:bodyPr/>
                    <a:lstStyle/>
                    <a:p>
                      <a:pPr algn="ctr"/>
                      <a:r>
                        <a:rPr lang="en-US" dirty="0"/>
                        <a:t>?</a:t>
                      </a:r>
                    </a:p>
                  </a:txBody>
                  <a:tcPr/>
                </a:tc>
                <a:extLst>
                  <a:ext uri="{0D108BD9-81ED-4DB2-BD59-A6C34878D82A}">
                    <a16:rowId xmlns:a16="http://schemas.microsoft.com/office/drawing/2014/main" val="2479933380"/>
                  </a:ext>
                </a:extLst>
              </a:tr>
            </a:tbl>
          </a:graphicData>
        </a:graphic>
      </p:graphicFrame>
    </p:spTree>
    <p:extLst>
      <p:ext uri="{BB962C8B-B14F-4D97-AF65-F5344CB8AC3E}">
        <p14:creationId xmlns:p14="http://schemas.microsoft.com/office/powerpoint/2010/main" val="14284062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3">
            <a:extLst>
              <a:ext uri="{FF2B5EF4-FFF2-40B4-BE49-F238E27FC236}">
                <a16:creationId xmlns:a16="http://schemas.microsoft.com/office/drawing/2014/main" id="{A17717E6-8321-4508-8B10-EDAA0D8CCE17}"/>
              </a:ext>
            </a:extLst>
          </p:cNvPr>
          <p:cNvSpPr>
            <a:spLocks noGrp="1"/>
          </p:cNvSpPr>
          <p:nvPr>
            <p:ph type="title"/>
          </p:nvPr>
        </p:nvSpPr>
        <p:spPr>
          <a:xfrm>
            <a:off x="2268538" y="260350"/>
            <a:ext cx="6407150" cy="711200"/>
          </a:xfrm>
        </p:spPr>
        <p:txBody>
          <a:bodyPr vert="horz" wrap="square" lIns="91440" tIns="45720" rIns="91440" bIns="45720" numCol="1" anchor="ctr" anchorCtr="0" compatLnSpc="1">
            <a:prstTxWarp prst="textNoShape">
              <a:avLst/>
            </a:prstTxWarp>
            <a:normAutofit/>
          </a:bodyPr>
          <a:lstStyle/>
          <a:p>
            <a:r>
              <a:rPr lang="en-GB" altLang="en-US" dirty="0"/>
              <a:t>Learning events</a:t>
            </a:r>
          </a:p>
        </p:txBody>
      </p:sp>
      <p:sp>
        <p:nvSpPr>
          <p:cNvPr id="2" name="Rectangle 1">
            <a:extLst>
              <a:ext uri="{FF2B5EF4-FFF2-40B4-BE49-F238E27FC236}">
                <a16:creationId xmlns:a16="http://schemas.microsoft.com/office/drawing/2014/main" id="{E0ACEC0C-49A9-4BE8-B681-43C007339A6F}"/>
              </a:ext>
            </a:extLst>
          </p:cNvPr>
          <p:cNvSpPr/>
          <p:nvPr/>
        </p:nvSpPr>
        <p:spPr bwMode="auto">
          <a:xfrm>
            <a:off x="250825" y="1125538"/>
            <a:ext cx="8435975" cy="5000625"/>
          </a:xfrm>
          <a:prstGeom prst="rect">
            <a:avLst/>
          </a:prstGeom>
          <a:noFill/>
          <a:ln>
            <a:noFill/>
          </a:ln>
          <a:effectLst/>
        </p:spPr>
        <p:txBody>
          <a:bodyPr vert="horz" wrap="square" lIns="91440" tIns="45720" rIns="91440" bIns="45720" numCol="1" anchor="t" anchorCtr="0" compatLnSpc="1">
            <a:prstTxWarp prst="textNoShape">
              <a:avLst/>
            </a:prstTxWarp>
            <a:normAutofit/>
          </a:bodyPr>
          <a:lstStyle/>
          <a:p>
            <a:pPr>
              <a:spcBef>
                <a:spcPct val="20000"/>
              </a:spcBef>
              <a:defRPr/>
            </a:pPr>
            <a:endParaRPr lang="en-GB" sz="3200" b="1" dirty="0">
              <a:latin typeface="+mn-lt"/>
            </a:endParaRPr>
          </a:p>
        </p:txBody>
      </p:sp>
      <p:sp>
        <p:nvSpPr>
          <p:cNvPr id="15368" name="Date Placeholder 3">
            <a:extLst>
              <a:ext uri="{FF2B5EF4-FFF2-40B4-BE49-F238E27FC236}">
                <a16:creationId xmlns:a16="http://schemas.microsoft.com/office/drawing/2014/main" id="{1691DF5E-4EE5-D055-F3B0-38055C2DEF01}"/>
              </a:ext>
            </a:extLst>
          </p:cNvPr>
          <p:cNvSpPr>
            <a:spLocks noGrp="1"/>
          </p:cNvSpPr>
          <p:nvPr>
            <p:ph type="dt" sz="half" idx="10"/>
          </p:nvPr>
        </p:nvSpPr>
        <p:spPr>
          <a:xfrm>
            <a:off x="250825" y="6245225"/>
            <a:ext cx="3025775" cy="476250"/>
          </a:xfrm>
        </p:spPr>
        <p:txBody>
          <a:bodyPr/>
          <a:lstStyle/>
          <a:p>
            <a:pPr>
              <a:spcAft>
                <a:spcPts val="600"/>
              </a:spcAft>
              <a:defRPr/>
            </a:pPr>
            <a:r>
              <a:rPr lang="en-US" altLang="en-US"/>
              <a:t>Introduction to Family Medicine</a:t>
            </a:r>
          </a:p>
        </p:txBody>
      </p:sp>
      <p:graphicFrame>
        <p:nvGraphicFramePr>
          <p:cNvPr id="5" name="Table 4">
            <a:extLst>
              <a:ext uri="{FF2B5EF4-FFF2-40B4-BE49-F238E27FC236}">
                <a16:creationId xmlns:a16="http://schemas.microsoft.com/office/drawing/2014/main" id="{BBCF59A8-02EF-C458-E9A7-87300D0042EB}"/>
              </a:ext>
            </a:extLst>
          </p:cNvPr>
          <p:cNvGraphicFramePr>
            <a:graphicFrameLocks noGrp="1"/>
          </p:cNvGraphicFramePr>
          <p:nvPr>
            <p:extLst>
              <p:ext uri="{D42A27DB-BD31-4B8C-83A1-F6EECF244321}">
                <p14:modId xmlns:p14="http://schemas.microsoft.com/office/powerpoint/2010/main" val="2404275806"/>
              </p:ext>
            </p:extLst>
          </p:nvPr>
        </p:nvGraphicFramePr>
        <p:xfrm>
          <a:off x="457200" y="1125538"/>
          <a:ext cx="7059612" cy="5069314"/>
        </p:xfrm>
        <a:graphic>
          <a:graphicData uri="http://schemas.openxmlformats.org/drawingml/2006/table">
            <a:tbl>
              <a:tblPr firstRow="1" bandRow="1">
                <a:tableStyleId>{073A0DAA-6AF3-43AB-8588-CEC1D06C72B9}</a:tableStyleId>
              </a:tblPr>
              <a:tblGrid>
                <a:gridCol w="2479964">
                  <a:extLst>
                    <a:ext uri="{9D8B030D-6E8A-4147-A177-3AD203B41FA5}">
                      <a16:colId xmlns:a16="http://schemas.microsoft.com/office/drawing/2014/main" val="2955977474"/>
                    </a:ext>
                  </a:extLst>
                </a:gridCol>
                <a:gridCol w="2927608">
                  <a:extLst>
                    <a:ext uri="{9D8B030D-6E8A-4147-A177-3AD203B41FA5}">
                      <a16:colId xmlns:a16="http://schemas.microsoft.com/office/drawing/2014/main" val="2427249384"/>
                    </a:ext>
                  </a:extLst>
                </a:gridCol>
                <a:gridCol w="1652040">
                  <a:extLst>
                    <a:ext uri="{9D8B030D-6E8A-4147-A177-3AD203B41FA5}">
                      <a16:colId xmlns:a16="http://schemas.microsoft.com/office/drawing/2014/main" val="463589369"/>
                    </a:ext>
                  </a:extLst>
                </a:gridCol>
              </a:tblGrid>
              <a:tr h="235137">
                <a:tc>
                  <a:txBody>
                    <a:bodyPr/>
                    <a:lstStyle/>
                    <a:p>
                      <a:pPr algn="ctr"/>
                      <a:endParaRPr lang="en-US" dirty="0"/>
                    </a:p>
                  </a:txBody>
                  <a:tcPr/>
                </a:tc>
                <a:tc>
                  <a:txBody>
                    <a:bodyPr/>
                    <a:lstStyle/>
                    <a:p>
                      <a:pPr algn="ctr"/>
                      <a:r>
                        <a:rPr lang="en-US" dirty="0"/>
                        <a:t>QUB</a:t>
                      </a:r>
                    </a:p>
                  </a:txBody>
                  <a:tcPr/>
                </a:tc>
                <a:tc>
                  <a:txBody>
                    <a:bodyPr/>
                    <a:lstStyle/>
                    <a:p>
                      <a:pPr algn="ctr"/>
                      <a:r>
                        <a:rPr lang="en-US" dirty="0"/>
                        <a:t>GP tutors</a:t>
                      </a:r>
                    </a:p>
                  </a:txBody>
                  <a:tcPr/>
                </a:tc>
                <a:extLst>
                  <a:ext uri="{0D108BD9-81ED-4DB2-BD59-A6C34878D82A}">
                    <a16:rowId xmlns:a16="http://schemas.microsoft.com/office/drawing/2014/main" val="2192286052"/>
                  </a:ext>
                </a:extLst>
              </a:tr>
              <a:tr h="370840">
                <a:tc>
                  <a:txBody>
                    <a:bodyPr/>
                    <a:lstStyle/>
                    <a:p>
                      <a:pPr algn="ctr"/>
                      <a:r>
                        <a:rPr lang="en-US" dirty="0"/>
                        <a:t>1 Patient asked about viewing the FA report </a:t>
                      </a:r>
                    </a:p>
                  </a:txBody>
                  <a:tcPr/>
                </a:tc>
                <a:tc>
                  <a:txBody>
                    <a:bodyPr/>
                    <a:lstStyle/>
                    <a:p>
                      <a:pPr algn="ctr"/>
                      <a:r>
                        <a:rPr lang="en-US" dirty="0"/>
                        <a:t>Not the intention but ?the future</a:t>
                      </a:r>
                    </a:p>
                  </a:txBody>
                  <a:tcPr/>
                </a:tc>
                <a:tc>
                  <a:txBody>
                    <a:bodyPr/>
                    <a:lstStyle/>
                    <a:p>
                      <a:pPr algn="ctr"/>
                      <a:r>
                        <a:rPr lang="en-US" dirty="0"/>
                        <a:t>?</a:t>
                      </a:r>
                    </a:p>
                  </a:txBody>
                  <a:tcPr/>
                </a:tc>
                <a:extLst>
                  <a:ext uri="{0D108BD9-81ED-4DB2-BD59-A6C34878D82A}">
                    <a16:rowId xmlns:a16="http://schemas.microsoft.com/office/drawing/2014/main" val="1003207355"/>
                  </a:ext>
                </a:extLst>
              </a:tr>
              <a:tr h="370840">
                <a:tc>
                  <a:txBody>
                    <a:bodyPr/>
                    <a:lstStyle/>
                    <a:p>
                      <a:pPr algn="ctr"/>
                      <a:r>
                        <a:rPr lang="en-US" dirty="0"/>
                        <a:t>2 Students went to the wrong house for HV</a:t>
                      </a:r>
                    </a:p>
                  </a:txBody>
                  <a:tcPr/>
                </a:tc>
                <a:tc>
                  <a:txBody>
                    <a:bodyPr/>
                    <a:lstStyle/>
                    <a:p>
                      <a:pPr algn="ctr"/>
                      <a:r>
                        <a:rPr lang="en-US" dirty="0"/>
                        <a:t>Specific mention in HV guidance to check at door (name/dob)</a:t>
                      </a:r>
                    </a:p>
                  </a:txBody>
                  <a:tcPr/>
                </a:tc>
                <a:tc>
                  <a:txBody>
                    <a:bodyPr/>
                    <a:lstStyle/>
                    <a:p>
                      <a:pPr algn="ctr"/>
                      <a:r>
                        <a:rPr lang="en-US" dirty="0"/>
                        <a:t>?</a:t>
                      </a:r>
                    </a:p>
                  </a:txBody>
                  <a:tcPr/>
                </a:tc>
                <a:extLst>
                  <a:ext uri="{0D108BD9-81ED-4DB2-BD59-A6C34878D82A}">
                    <a16:rowId xmlns:a16="http://schemas.microsoft.com/office/drawing/2014/main" val="2479933380"/>
                  </a:ext>
                </a:extLst>
              </a:tr>
              <a:tr h="370840">
                <a:tc>
                  <a:txBody>
                    <a:bodyPr/>
                    <a:lstStyle/>
                    <a:p>
                      <a:pPr algn="ctr"/>
                      <a:r>
                        <a:rPr lang="en-US" dirty="0"/>
                        <a:t>3 Students had left </a:t>
                      </a:r>
                      <a:r>
                        <a:rPr lang="en-US"/>
                        <a:t>patient details </a:t>
                      </a:r>
                      <a:r>
                        <a:rPr lang="en-US" dirty="0"/>
                        <a:t>on consent form on FA report</a:t>
                      </a:r>
                    </a:p>
                  </a:txBody>
                  <a:tcPr/>
                </a:tc>
                <a:tc>
                  <a:txBody>
                    <a:bodyPr/>
                    <a:lstStyle/>
                    <a:p>
                      <a:pPr algn="ctr"/>
                      <a:r>
                        <a:rPr lang="en-US" dirty="0"/>
                        <a:t>Send report onto GP tutor only</a:t>
                      </a:r>
                    </a:p>
                  </a:txBody>
                  <a:tcPr/>
                </a:tc>
                <a:tc>
                  <a:txBody>
                    <a:bodyPr/>
                    <a:lstStyle/>
                    <a:p>
                      <a:pPr algn="ctr"/>
                      <a:r>
                        <a:rPr lang="en-US" dirty="0"/>
                        <a:t>?</a:t>
                      </a:r>
                    </a:p>
                  </a:txBody>
                  <a:tcPr/>
                </a:tc>
                <a:extLst>
                  <a:ext uri="{0D108BD9-81ED-4DB2-BD59-A6C34878D82A}">
                    <a16:rowId xmlns:a16="http://schemas.microsoft.com/office/drawing/2014/main" val="357008778"/>
                  </a:ext>
                </a:extLst>
              </a:tr>
              <a:tr h="771634">
                <a:tc>
                  <a:txBody>
                    <a:bodyPr/>
                    <a:lstStyle/>
                    <a:p>
                      <a:pPr algn="ctr"/>
                      <a:r>
                        <a:rPr lang="en-US" dirty="0"/>
                        <a:t>4 Students refused to sign declaration of group work </a:t>
                      </a:r>
                    </a:p>
                  </a:txBody>
                  <a:tcPr/>
                </a:tc>
                <a:tc>
                  <a:txBody>
                    <a:bodyPr/>
                    <a:lstStyle/>
                    <a:p>
                      <a:pPr algn="ctr"/>
                      <a:r>
                        <a:rPr lang="en-US" dirty="0"/>
                        <a:t>GK will </a:t>
                      </a:r>
                      <a:r>
                        <a:rPr lang="en-US" dirty="0" err="1"/>
                        <a:t>emphasise</a:t>
                      </a:r>
                      <a:r>
                        <a:rPr lang="en-US" dirty="0"/>
                        <a:t> (again) need to bring up issues in team early, with specific </a:t>
                      </a:r>
                      <a:r>
                        <a:rPr lang="en-US"/>
                        <a:t>mention of groupwork </a:t>
                      </a:r>
                      <a:endParaRPr lang="en-US" dirty="0"/>
                    </a:p>
                  </a:txBody>
                  <a:tcPr/>
                </a:tc>
                <a:tc>
                  <a:txBody>
                    <a:bodyPr/>
                    <a:lstStyle/>
                    <a:p>
                      <a:pPr algn="ctr"/>
                      <a:r>
                        <a:rPr lang="en-US" dirty="0"/>
                        <a:t>?</a:t>
                      </a:r>
                    </a:p>
                  </a:txBody>
                  <a:tcPr/>
                </a:tc>
                <a:extLst>
                  <a:ext uri="{0D108BD9-81ED-4DB2-BD59-A6C34878D82A}">
                    <a16:rowId xmlns:a16="http://schemas.microsoft.com/office/drawing/2014/main" val="631276636"/>
                  </a:ext>
                </a:extLst>
              </a:tr>
              <a:tr h="771634">
                <a:tc>
                  <a:txBody>
                    <a:bodyPr/>
                    <a:lstStyle/>
                    <a:p>
                      <a:pPr algn="ctr"/>
                      <a:r>
                        <a:rPr lang="en-US" dirty="0"/>
                        <a:t>5 “She presented her slides professionally“</a:t>
                      </a:r>
                    </a:p>
                  </a:txBody>
                  <a:tcPr/>
                </a:tc>
                <a:tc>
                  <a:txBody>
                    <a:bodyPr/>
                    <a:lstStyle/>
                    <a:p>
                      <a:pPr algn="ctr"/>
                      <a:r>
                        <a:rPr lang="en-US" dirty="0"/>
                        <a:t>Use ‘the student’ in feedback</a:t>
                      </a:r>
                    </a:p>
                  </a:txBody>
                  <a:tcPr/>
                </a:tc>
                <a:tc>
                  <a:txBody>
                    <a:bodyPr/>
                    <a:lstStyle/>
                    <a:p>
                      <a:pPr algn="ctr"/>
                      <a:r>
                        <a:rPr lang="en-US" dirty="0"/>
                        <a:t>?</a:t>
                      </a:r>
                    </a:p>
                  </a:txBody>
                  <a:tcPr/>
                </a:tc>
                <a:extLst>
                  <a:ext uri="{0D108BD9-81ED-4DB2-BD59-A6C34878D82A}">
                    <a16:rowId xmlns:a16="http://schemas.microsoft.com/office/drawing/2014/main" val="3723498639"/>
                  </a:ext>
                </a:extLst>
              </a:tr>
            </a:tbl>
          </a:graphicData>
        </a:graphic>
      </p:graphicFrame>
    </p:spTree>
    <p:extLst>
      <p:ext uri="{BB962C8B-B14F-4D97-AF65-F5344CB8AC3E}">
        <p14:creationId xmlns:p14="http://schemas.microsoft.com/office/powerpoint/2010/main" val="3660496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Feedback from students </a:t>
            </a:r>
          </a:p>
        </p:txBody>
      </p:sp>
      <p:sp>
        <p:nvSpPr>
          <p:cNvPr id="3" name="Date Placeholder 2"/>
          <p:cNvSpPr>
            <a:spLocks noGrp="1"/>
          </p:cNvSpPr>
          <p:nvPr>
            <p:ph type="dt" sz="half" idx="10"/>
          </p:nvPr>
        </p:nvSpPr>
        <p:spPr/>
        <p:txBody>
          <a:bodyPr/>
          <a:lstStyle/>
          <a:p>
            <a:pPr>
              <a:defRPr/>
            </a:pPr>
            <a:r>
              <a:rPr lang="en-US" altLang="en-US"/>
              <a:t>Introduction to Family Medicine</a:t>
            </a:r>
          </a:p>
        </p:txBody>
      </p:sp>
      <p:sp>
        <p:nvSpPr>
          <p:cNvPr id="5" name="Cloud Callout 4"/>
          <p:cNvSpPr/>
          <p:nvPr/>
        </p:nvSpPr>
        <p:spPr>
          <a:xfrm>
            <a:off x="2411760" y="1916832"/>
            <a:ext cx="4104456" cy="2880320"/>
          </a:xfrm>
          <a:prstGeom prst="cloud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 name="TextBox 5"/>
          <p:cNvSpPr txBox="1"/>
          <p:nvPr/>
        </p:nvSpPr>
        <p:spPr>
          <a:xfrm>
            <a:off x="3059832" y="2564904"/>
            <a:ext cx="2880320" cy="1200329"/>
          </a:xfrm>
          <a:prstGeom prst="rect">
            <a:avLst/>
          </a:prstGeom>
          <a:noFill/>
        </p:spPr>
        <p:txBody>
          <a:bodyPr wrap="square" rtlCol="0">
            <a:spAutoFit/>
          </a:bodyPr>
          <a:lstStyle/>
          <a:p>
            <a:pPr algn="ctr"/>
            <a:r>
              <a:rPr lang="en-GB" sz="2400" i="1"/>
              <a:t>Helped me focus on patients as people </a:t>
            </a:r>
          </a:p>
        </p:txBody>
      </p:sp>
    </p:spTree>
    <p:extLst>
      <p:ext uri="{BB962C8B-B14F-4D97-AF65-F5344CB8AC3E}">
        <p14:creationId xmlns:p14="http://schemas.microsoft.com/office/powerpoint/2010/main" val="29431778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Peer mentoring?</a:t>
            </a:r>
          </a:p>
        </p:txBody>
      </p:sp>
      <p:sp>
        <p:nvSpPr>
          <p:cNvPr id="3" name="Date Placeholder 2"/>
          <p:cNvSpPr>
            <a:spLocks noGrp="1"/>
          </p:cNvSpPr>
          <p:nvPr>
            <p:ph type="dt" sz="half" idx="10"/>
          </p:nvPr>
        </p:nvSpPr>
        <p:spPr/>
        <p:txBody>
          <a:bodyPr/>
          <a:lstStyle/>
          <a:p>
            <a:pPr>
              <a:defRPr/>
            </a:pPr>
            <a:r>
              <a:rPr lang="en-US" altLang="en-US"/>
              <a:t>Introduction to Family Medicine</a:t>
            </a:r>
          </a:p>
        </p:txBody>
      </p:sp>
    </p:spTree>
    <p:extLst>
      <p:ext uri="{BB962C8B-B14F-4D97-AF65-F5344CB8AC3E}">
        <p14:creationId xmlns:p14="http://schemas.microsoft.com/office/powerpoint/2010/main" val="3048557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Title 1">
            <a:extLst>
              <a:ext uri="{FF2B5EF4-FFF2-40B4-BE49-F238E27FC236}">
                <a16:creationId xmlns:a16="http://schemas.microsoft.com/office/drawing/2014/main" id="{C0E6FA89-0487-8BB6-7FDD-8AF34E0CA005}"/>
              </a:ext>
            </a:extLst>
          </p:cNvPr>
          <p:cNvSpPr>
            <a:spLocks noGrp="1"/>
          </p:cNvSpPr>
          <p:nvPr>
            <p:ph type="title"/>
          </p:nvPr>
        </p:nvSpPr>
        <p:spPr>
          <a:xfrm>
            <a:off x="1792288" y="4800600"/>
            <a:ext cx="5486400" cy="566738"/>
          </a:xfrm>
        </p:spPr>
        <p:txBody>
          <a:bodyPr/>
          <a:lstStyle/>
          <a:p>
            <a:endParaRPr lang="en-US"/>
          </a:p>
        </p:txBody>
      </p:sp>
      <p:pic>
        <p:nvPicPr>
          <p:cNvPr id="3074" name="Picture 2">
            <a:extLst>
              <a:ext uri="{FF2B5EF4-FFF2-40B4-BE49-F238E27FC236}">
                <a16:creationId xmlns:a16="http://schemas.microsoft.com/office/drawing/2014/main" id="{6AE12AAF-51CD-25FE-2340-D83479BF214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65312" y="685800"/>
            <a:ext cx="5809137" cy="5387975"/>
          </a:xfrm>
          <a:prstGeom prst="rect">
            <a:avLst/>
          </a:prstGeom>
          <a:solidFill>
            <a:srgbClr val="FFFFFF"/>
          </a:solidFill>
        </p:spPr>
      </p:pic>
      <p:sp>
        <p:nvSpPr>
          <p:cNvPr id="3081" name="Text Placeholder 3">
            <a:extLst>
              <a:ext uri="{FF2B5EF4-FFF2-40B4-BE49-F238E27FC236}">
                <a16:creationId xmlns:a16="http://schemas.microsoft.com/office/drawing/2014/main" id="{CA89DE66-5211-E379-DC8C-8A1DD538C73C}"/>
              </a:ext>
            </a:extLst>
          </p:cNvPr>
          <p:cNvSpPr>
            <a:spLocks noGrp="1"/>
          </p:cNvSpPr>
          <p:nvPr>
            <p:ph type="body" sz="half" idx="2"/>
          </p:nvPr>
        </p:nvSpPr>
        <p:spPr>
          <a:xfrm>
            <a:off x="1792288" y="5367338"/>
            <a:ext cx="5486400" cy="804862"/>
          </a:xfrm>
        </p:spPr>
        <p:txBody>
          <a:bodyPr/>
          <a:lstStyle/>
          <a:p>
            <a:endParaRPr lang="en-US"/>
          </a:p>
        </p:txBody>
      </p:sp>
      <p:sp>
        <p:nvSpPr>
          <p:cNvPr id="2" name="Date Placeholder 1">
            <a:extLst>
              <a:ext uri="{FF2B5EF4-FFF2-40B4-BE49-F238E27FC236}">
                <a16:creationId xmlns:a16="http://schemas.microsoft.com/office/drawing/2014/main" id="{1E61138D-E158-7E8A-BD72-4636E39BCD6E}"/>
              </a:ext>
            </a:extLst>
          </p:cNvPr>
          <p:cNvSpPr>
            <a:spLocks noGrp="1"/>
          </p:cNvSpPr>
          <p:nvPr>
            <p:ph type="dt" sz="half" idx="10"/>
          </p:nvPr>
        </p:nvSpPr>
        <p:spPr>
          <a:xfrm>
            <a:off x="250825" y="6245225"/>
            <a:ext cx="3025775" cy="476250"/>
          </a:xfrm>
        </p:spPr>
        <p:txBody>
          <a:bodyPr wrap="square" anchor="t">
            <a:normAutofit/>
          </a:bodyPr>
          <a:lstStyle/>
          <a:p>
            <a:pPr>
              <a:spcAft>
                <a:spcPts val="600"/>
              </a:spcAft>
              <a:defRPr/>
            </a:pPr>
            <a:r>
              <a:rPr lang="en-US" altLang="en-US"/>
              <a:t>Introduction to Family Medicine</a:t>
            </a:r>
          </a:p>
        </p:txBody>
      </p:sp>
    </p:spTree>
    <p:extLst>
      <p:ext uri="{BB962C8B-B14F-4D97-AF65-F5344CB8AC3E}">
        <p14:creationId xmlns:p14="http://schemas.microsoft.com/office/powerpoint/2010/main" val="1477918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3D088-C2BE-9B8F-FB91-6321E6935D26}"/>
              </a:ext>
            </a:extLst>
          </p:cNvPr>
          <p:cNvSpPr>
            <a:spLocks noGrp="1"/>
          </p:cNvSpPr>
          <p:nvPr>
            <p:ph type="title"/>
          </p:nvPr>
        </p:nvSpPr>
        <p:spPr/>
        <p:txBody>
          <a:bodyPr/>
          <a:lstStyle/>
          <a:p>
            <a:r>
              <a:rPr lang="en-US" dirty="0"/>
              <a:t>When asked something they enjoyed in the session</a:t>
            </a:r>
          </a:p>
        </p:txBody>
      </p:sp>
      <p:sp>
        <p:nvSpPr>
          <p:cNvPr id="3" name="Content Placeholder 2">
            <a:extLst>
              <a:ext uri="{FF2B5EF4-FFF2-40B4-BE49-F238E27FC236}">
                <a16:creationId xmlns:a16="http://schemas.microsoft.com/office/drawing/2014/main" id="{CF8908E0-B7AA-68AD-62E8-A5C3B6B30118}"/>
              </a:ext>
            </a:extLst>
          </p:cNvPr>
          <p:cNvSpPr>
            <a:spLocks noGrp="1"/>
          </p:cNvSpPr>
          <p:nvPr>
            <p:ph idx="1"/>
          </p:nvPr>
        </p:nvSpPr>
        <p:spPr>
          <a:xfrm>
            <a:off x="250825" y="1857375"/>
            <a:ext cx="8435975" cy="5000625"/>
          </a:xfrm>
        </p:spPr>
        <p:txBody>
          <a:bodyPr/>
          <a:lstStyle/>
          <a:p>
            <a:pPr marL="0" indent="0">
              <a:buNone/>
            </a:pPr>
            <a:r>
              <a:rPr lang="en-US" dirty="0"/>
              <a:t>“Hearing the passion all the speakers had for general practice, reaffirming my aspirations to become a GP” </a:t>
            </a:r>
          </a:p>
          <a:p>
            <a:pPr marL="0" indent="0">
              <a:buNone/>
            </a:pPr>
            <a:r>
              <a:rPr lang="en-US" dirty="0"/>
              <a:t>“I loved the stories from GP and experiences (remarkable in some cases). I came out of this talk so excited for my future!!!!”</a:t>
            </a:r>
          </a:p>
        </p:txBody>
      </p:sp>
      <p:sp>
        <p:nvSpPr>
          <p:cNvPr id="4" name="Date Placeholder 3">
            <a:extLst>
              <a:ext uri="{FF2B5EF4-FFF2-40B4-BE49-F238E27FC236}">
                <a16:creationId xmlns:a16="http://schemas.microsoft.com/office/drawing/2014/main" id="{A7E91FA4-B2FD-DF3C-19FD-C3A0606CCDEB}"/>
              </a:ext>
            </a:extLst>
          </p:cNvPr>
          <p:cNvSpPr>
            <a:spLocks noGrp="1"/>
          </p:cNvSpPr>
          <p:nvPr>
            <p:ph type="dt" sz="half" idx="10"/>
          </p:nvPr>
        </p:nvSpPr>
        <p:spPr/>
        <p:txBody>
          <a:bodyPr/>
          <a:lstStyle/>
          <a:p>
            <a:pPr>
              <a:defRPr/>
            </a:pPr>
            <a:r>
              <a:rPr lang="en-US" altLang="en-US"/>
              <a:t>Introduction to Family Medicine</a:t>
            </a:r>
          </a:p>
        </p:txBody>
      </p:sp>
    </p:spTree>
    <p:extLst>
      <p:ext uri="{BB962C8B-B14F-4D97-AF65-F5344CB8AC3E}">
        <p14:creationId xmlns:p14="http://schemas.microsoft.com/office/powerpoint/2010/main" val="44383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4855A3EC-EBFD-1E60-B8CB-F364EDD4084D}"/>
              </a:ext>
            </a:extLst>
          </p:cNvPr>
          <p:cNvSpPr>
            <a:spLocks noGrp="1"/>
          </p:cNvSpPr>
          <p:nvPr>
            <p:ph type="title"/>
          </p:nvPr>
        </p:nvSpPr>
        <p:spPr>
          <a:xfrm>
            <a:off x="2268538" y="260350"/>
            <a:ext cx="6407150" cy="711200"/>
          </a:xfrm>
        </p:spPr>
        <p:txBody>
          <a:bodyPr/>
          <a:lstStyle/>
          <a:p>
            <a:endParaRPr lang="en-US"/>
          </a:p>
        </p:txBody>
      </p:sp>
      <p:sp>
        <p:nvSpPr>
          <p:cNvPr id="6" name="TextBox 5">
            <a:extLst>
              <a:ext uri="{FF2B5EF4-FFF2-40B4-BE49-F238E27FC236}">
                <a16:creationId xmlns:a16="http://schemas.microsoft.com/office/drawing/2014/main" id="{4BCCF54F-44DC-957F-BCD4-1B614F5A36EC}"/>
              </a:ext>
            </a:extLst>
          </p:cNvPr>
          <p:cNvSpPr txBox="1"/>
          <p:nvPr/>
        </p:nvSpPr>
        <p:spPr bwMode="auto">
          <a:xfrm>
            <a:off x="250824" y="1125538"/>
            <a:ext cx="4873625" cy="5000625"/>
          </a:xfrm>
          <a:prstGeom prst="rect">
            <a:avLst/>
          </a:prstGeom>
          <a:noFill/>
          <a:ln>
            <a:noFill/>
          </a:ln>
          <a:effectLst/>
        </p:spPr>
        <p:txBody>
          <a:bodyPr vert="horz" wrap="square" lIns="91440" tIns="45720" rIns="91440" bIns="45720" numCol="1" rtlCol="0" anchor="t" anchorCtr="0" compatLnSpc="1">
            <a:prstTxWarp prst="textNoShape">
              <a:avLst/>
            </a:prstTxWarp>
            <a:normAutofit/>
          </a:bodyPr>
          <a:lstStyle/>
          <a:p>
            <a:pPr>
              <a:spcBef>
                <a:spcPct val="20000"/>
              </a:spcBef>
            </a:pPr>
            <a:r>
              <a:rPr lang="en-GB" sz="2800" dirty="0">
                <a:effectLst/>
                <a:latin typeface="+mn-lt"/>
              </a:rPr>
              <a:t>In the “Teaching General Practice” framework, Family Medicine is a natural home to realise the following aspiration, </a:t>
            </a:r>
          </a:p>
          <a:p>
            <a:pPr>
              <a:spcBef>
                <a:spcPct val="20000"/>
              </a:spcBef>
            </a:pPr>
            <a:r>
              <a:rPr lang="en-GB" sz="2800" dirty="0">
                <a:effectLst/>
                <a:latin typeface="+mn-lt"/>
              </a:rPr>
              <a:t>“</a:t>
            </a:r>
            <a:r>
              <a:rPr lang="en-GB" sz="2800" i="1" dirty="0">
                <a:effectLst/>
                <a:latin typeface="+mn-lt"/>
              </a:rPr>
              <a:t>We strongly recommend students being encouraged to consult with patients one-to-one from an early stage in training</a:t>
            </a:r>
            <a:r>
              <a:rPr lang="en-GB" sz="2800" dirty="0">
                <a:effectLst/>
                <a:latin typeface="+mn-lt"/>
              </a:rPr>
              <a:t>.” </a:t>
            </a:r>
            <a:endParaRPr lang="en-US" sz="2800" dirty="0">
              <a:latin typeface="+mn-lt"/>
            </a:endParaRPr>
          </a:p>
          <a:p>
            <a:pPr>
              <a:spcBef>
                <a:spcPct val="20000"/>
              </a:spcBef>
            </a:pPr>
            <a:endParaRPr lang="en-US" sz="2800" dirty="0">
              <a:latin typeface="+mn-lt"/>
            </a:endParaRPr>
          </a:p>
        </p:txBody>
      </p:sp>
      <p:pic>
        <p:nvPicPr>
          <p:cNvPr id="5" name="Content Placeholder 4">
            <a:extLst>
              <a:ext uri="{FF2B5EF4-FFF2-40B4-BE49-F238E27FC236}">
                <a16:creationId xmlns:a16="http://schemas.microsoft.com/office/drawing/2014/main" id="{7D182907-C12D-BECD-57F2-C08914126DD1}"/>
              </a:ext>
            </a:extLst>
          </p:cNvPr>
          <p:cNvPicPr>
            <a:picLocks noGrp="1" noChangeAspect="1"/>
          </p:cNvPicPr>
          <p:nvPr>
            <p:ph sz="half" idx="2"/>
          </p:nvPr>
        </p:nvPicPr>
        <p:blipFill>
          <a:blip r:embed="rId3"/>
          <a:stretch>
            <a:fillRect/>
          </a:stretch>
        </p:blipFill>
        <p:spPr>
          <a:xfrm>
            <a:off x="5124450" y="1203753"/>
            <a:ext cx="3562350" cy="4166491"/>
          </a:xfrm>
          <a:prstGeom prst="rect">
            <a:avLst/>
          </a:prstGeom>
          <a:noFill/>
        </p:spPr>
      </p:pic>
      <p:sp>
        <p:nvSpPr>
          <p:cNvPr id="4" name="Date Placeholder 3">
            <a:extLst>
              <a:ext uri="{FF2B5EF4-FFF2-40B4-BE49-F238E27FC236}">
                <a16:creationId xmlns:a16="http://schemas.microsoft.com/office/drawing/2014/main" id="{24BCE9C7-1484-F9DC-1D5C-860BFA15E24D}"/>
              </a:ext>
            </a:extLst>
          </p:cNvPr>
          <p:cNvSpPr>
            <a:spLocks noGrp="1"/>
          </p:cNvSpPr>
          <p:nvPr>
            <p:ph type="dt" sz="half" idx="10"/>
          </p:nvPr>
        </p:nvSpPr>
        <p:spPr>
          <a:xfrm>
            <a:off x="250825" y="6245225"/>
            <a:ext cx="3025775" cy="476250"/>
          </a:xfrm>
        </p:spPr>
        <p:txBody>
          <a:bodyPr vert="horz" wrap="square" lIns="91440" tIns="45720" rIns="91440" bIns="45720" numCol="1" anchor="t" anchorCtr="0" compatLnSpc="1">
            <a:prstTxWarp prst="textNoShape">
              <a:avLst/>
            </a:prstTxWarp>
            <a:normAutofit/>
          </a:bodyPr>
          <a:lstStyle/>
          <a:p>
            <a:pPr>
              <a:spcAft>
                <a:spcPts val="600"/>
              </a:spcAft>
              <a:defRPr/>
            </a:pPr>
            <a:r>
              <a:rPr lang="en-US" altLang="en-US" b="1" kern="1200">
                <a:latin typeface="Arial" charset="0"/>
                <a:ea typeface="+mn-ea"/>
                <a:cs typeface="+mn-cs"/>
              </a:rPr>
              <a:t>Introduction to Family Medicine</a:t>
            </a:r>
          </a:p>
        </p:txBody>
      </p:sp>
    </p:spTree>
    <p:extLst>
      <p:ext uri="{BB962C8B-B14F-4D97-AF65-F5344CB8AC3E}">
        <p14:creationId xmlns:p14="http://schemas.microsoft.com/office/powerpoint/2010/main" val="3713626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E9F47-6658-FA6D-C1E8-B7966224ECE3}"/>
              </a:ext>
            </a:extLst>
          </p:cNvPr>
          <p:cNvSpPr>
            <a:spLocks noGrp="1"/>
          </p:cNvSpPr>
          <p:nvPr>
            <p:ph type="title"/>
          </p:nvPr>
        </p:nvSpPr>
        <p:spPr>
          <a:xfrm>
            <a:off x="857250" y="1600199"/>
            <a:ext cx="7429500" cy="514350"/>
          </a:xfrm>
        </p:spPr>
        <p:txBody>
          <a:bodyPr anchor="t">
            <a:noAutofit/>
          </a:bodyPr>
          <a:lstStyle/>
          <a:p>
            <a:pPr algn="ctr"/>
            <a:r>
              <a:rPr lang="en-US" sz="3000" dirty="0">
                <a:cs typeface="Calibri Light"/>
              </a:rPr>
              <a:t>Family Medicine</a:t>
            </a:r>
          </a:p>
        </p:txBody>
      </p:sp>
      <p:graphicFrame>
        <p:nvGraphicFramePr>
          <p:cNvPr id="27" name="Content Placeholder 2">
            <a:extLst>
              <a:ext uri="{FF2B5EF4-FFF2-40B4-BE49-F238E27FC236}">
                <a16:creationId xmlns:a16="http://schemas.microsoft.com/office/drawing/2014/main" id="{C55795F6-1798-0B4F-7D7D-67B7442C3CEF}"/>
              </a:ext>
            </a:extLst>
          </p:cNvPr>
          <p:cNvGraphicFramePr>
            <a:graphicFrameLocks noGrp="1"/>
          </p:cNvGraphicFramePr>
          <p:nvPr>
            <p:ph idx="1"/>
          </p:nvPr>
        </p:nvGraphicFramePr>
        <p:xfrm>
          <a:off x="514350" y="2187216"/>
          <a:ext cx="8115300" cy="19052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551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BF34CE64E641A4B88781B9BCCE84CFB" ma:contentTypeVersion="16" ma:contentTypeDescription="Create a new document." ma:contentTypeScope="" ma:versionID="3956d1fcbf5ed4b108633f3112019e37">
  <xsd:schema xmlns:xsd="http://www.w3.org/2001/XMLSchema" xmlns:xs="http://www.w3.org/2001/XMLSchema" xmlns:p="http://schemas.microsoft.com/office/2006/metadata/properties" xmlns:ns3="5f134018-1ed8-4a57-81a2-7325938ecbf6" xmlns:ns4="20483ae0-2767-49ba-8f87-6125b24990d3" targetNamespace="http://schemas.microsoft.com/office/2006/metadata/properties" ma:root="true" ma:fieldsID="9afc150c54c784b7545a4a0c027a2b98" ns3:_="" ns4:_="">
    <xsd:import namespace="5f134018-1ed8-4a57-81a2-7325938ecbf6"/>
    <xsd:import namespace="20483ae0-2767-49ba-8f87-6125b24990d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LengthInSeconds" minOccurs="0"/>
                <xsd:element ref="ns3:_activity" minOccurs="0"/>
                <xsd:element ref="ns3:MediaServiceObjectDetectorVersion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134018-1ed8-4a57-81a2-7325938ecb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483ae0-2767-49ba-8f87-6125b24990d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5f134018-1ed8-4a57-81a2-7325938ecbf6" xsi:nil="true"/>
  </documentManagement>
</p:properties>
</file>

<file path=customXml/itemProps1.xml><?xml version="1.0" encoding="utf-8"?>
<ds:datastoreItem xmlns:ds="http://schemas.openxmlformats.org/officeDocument/2006/customXml" ds:itemID="{4BC25F19-6B12-4B75-BE1C-2A5AB57DBE31}">
  <ds:schemaRefs>
    <ds:schemaRef ds:uri="http://schemas.microsoft.com/sharepoint/v3/contenttype/forms"/>
  </ds:schemaRefs>
</ds:datastoreItem>
</file>

<file path=customXml/itemProps2.xml><?xml version="1.0" encoding="utf-8"?>
<ds:datastoreItem xmlns:ds="http://schemas.openxmlformats.org/officeDocument/2006/customXml" ds:itemID="{640780BD-B583-4424-9A20-D3688F3429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134018-1ed8-4a57-81a2-7325938ecbf6"/>
    <ds:schemaRef ds:uri="20483ae0-2767-49ba-8f87-6125b24990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A2E22A2-65F1-4613-8C3C-641E5F370292}">
  <ds:schemaRefs>
    <ds:schemaRef ds:uri="http://schemas.microsoft.com/office/2006/metadata/properties"/>
    <ds:schemaRef ds:uri="http://www.w3.org/XML/1998/namespace"/>
    <ds:schemaRef ds:uri="http://purl.org/dc/elements/1.1/"/>
    <ds:schemaRef ds:uri="http://purl.org/dc/terms/"/>
    <ds:schemaRef ds:uri="http://purl.org/dc/dcmitype/"/>
    <ds:schemaRef ds:uri="5f134018-1ed8-4a57-81a2-7325938ecbf6"/>
    <ds:schemaRef ds:uri="20483ae0-2767-49ba-8f87-6125b24990d3"/>
    <ds:schemaRef ds:uri="http://schemas.microsoft.com/office/2006/documentManagement/typ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3100</TotalTime>
  <Words>2536</Words>
  <Application>Microsoft Office PowerPoint</Application>
  <PresentationFormat>On-screen Show (4:3)</PresentationFormat>
  <Paragraphs>529</Paragraphs>
  <Slides>53</Slides>
  <Notes>47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63" baseType="lpstr">
      <vt:lpstr>Aptos</vt:lpstr>
      <vt:lpstr>Arial</vt:lpstr>
      <vt:lpstr>Arial Black</vt:lpstr>
      <vt:lpstr>Calibri</vt:lpstr>
      <vt:lpstr>Calibri Light</vt:lpstr>
      <vt:lpstr>Courier New</vt:lpstr>
      <vt:lpstr>Segoe UI</vt:lpstr>
      <vt:lpstr>Symbol</vt:lpstr>
      <vt:lpstr>Default Design</vt:lpstr>
      <vt:lpstr>Document</vt:lpstr>
      <vt:lpstr>Introduction to Family Medicine</vt:lpstr>
      <vt:lpstr>PowerPoint Presentation</vt:lpstr>
      <vt:lpstr>Agenda</vt:lpstr>
      <vt:lpstr>PowerPoint Presentation</vt:lpstr>
      <vt:lpstr>PowerPoint Presentation</vt:lpstr>
      <vt:lpstr>PowerPoint Presentation</vt:lpstr>
      <vt:lpstr>When asked something they enjoyed in the session</vt:lpstr>
      <vt:lpstr>PowerPoint Presentation</vt:lpstr>
      <vt:lpstr>Family Medicine</vt:lpstr>
      <vt:lpstr>Agenda</vt:lpstr>
      <vt:lpstr>General Housekeeping</vt:lpstr>
      <vt:lpstr>Year 1 dates</vt:lpstr>
      <vt:lpstr>Year 2 dates</vt:lpstr>
      <vt:lpstr>Student feedback Y1</vt:lpstr>
      <vt:lpstr>Student feedback for Y1</vt:lpstr>
      <vt:lpstr>Student feedback Y2</vt:lpstr>
      <vt:lpstr>Student feedback Y2</vt:lpstr>
      <vt:lpstr>https://www.med.qub.ac.uk/wp-gp/</vt:lpstr>
      <vt:lpstr>PowerPoint Presentation</vt:lpstr>
      <vt:lpstr>Tutor resources -Tutor’s Guide </vt:lpstr>
      <vt:lpstr>Portal </vt:lpstr>
      <vt:lpstr>Access to the Portal</vt:lpstr>
      <vt:lpstr>Student attendance </vt:lpstr>
      <vt:lpstr>PowerPoint Presentation</vt:lpstr>
      <vt:lpstr>Home visit guide</vt:lpstr>
      <vt:lpstr>PowerPoint Presentation</vt:lpstr>
      <vt:lpstr>PowerPoint Presentation</vt:lpstr>
      <vt:lpstr>PowerPoint Presentation</vt:lpstr>
      <vt:lpstr>Pearse Donnelly Prize Winners 2223 </vt:lpstr>
      <vt:lpstr>Progress Test and MLA </vt:lpstr>
      <vt:lpstr>Consider involvement of senior students/trainees</vt:lpstr>
      <vt:lpstr>Agenda</vt:lpstr>
      <vt:lpstr>Year 1 – Family Attachment 24/25</vt:lpstr>
      <vt:lpstr>Tutorials</vt:lpstr>
      <vt:lpstr>Choosing patients/families </vt:lpstr>
      <vt:lpstr>Cultural humility</vt:lpstr>
      <vt:lpstr>Assessment</vt:lpstr>
      <vt:lpstr>PowerPoint Presentation</vt:lpstr>
      <vt:lpstr>Summary of what’s new for Year 1</vt:lpstr>
      <vt:lpstr>Agenda</vt:lpstr>
      <vt:lpstr>Year 2 – General Practice Experience 24/25</vt:lpstr>
      <vt:lpstr>Year 2 – General Practice Experience 24/25</vt:lpstr>
      <vt:lpstr>Year 2 – General Practice Experience Tutorial 1</vt:lpstr>
      <vt:lpstr>Year 2 – General Practice Experience Tutorial 2-4 </vt:lpstr>
      <vt:lpstr>Patient consultations</vt:lpstr>
      <vt:lpstr>Year 2 – General Practice Experience Tutorial 5 </vt:lpstr>
      <vt:lpstr>Student Assessment Sheet (Session 5) </vt:lpstr>
      <vt:lpstr>Summary of what’s new Y2 </vt:lpstr>
      <vt:lpstr>Agenda</vt:lpstr>
      <vt:lpstr>You said, we listened …</vt:lpstr>
      <vt:lpstr>Learning events</vt:lpstr>
      <vt:lpstr>Feedback from students </vt:lpstr>
      <vt:lpstr>Peer mentoring?</vt:lpstr>
    </vt:vector>
  </TitlesOfParts>
  <Company>Queen's University Belfast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Attachment Scheme</dc:title>
  <dc:creator>Kieran</dc:creator>
  <cp:lastModifiedBy>Joanne Bryson</cp:lastModifiedBy>
  <cp:revision>138</cp:revision>
  <cp:lastPrinted>2019-09-18T08:29:20Z</cp:lastPrinted>
  <dcterms:created xsi:type="dcterms:W3CDTF">2007-09-26T08:16:57Z</dcterms:created>
  <dcterms:modified xsi:type="dcterms:W3CDTF">2025-01-17T10:26:37Z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0x0101009BF34CE64E641A4B88781B9BCCE84CFB</vt:lpwstr>
  </property>
</Properties>
</file>